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0" r:id="rId2"/>
    <p:sldMasterId id="2147483778" r:id="rId3"/>
    <p:sldMasterId id="2147483806" r:id="rId4"/>
    <p:sldMasterId id="2147483820" r:id="rId5"/>
    <p:sldMasterId id="2147483834" r:id="rId6"/>
    <p:sldMasterId id="2147483846" r:id="rId7"/>
    <p:sldMasterId id="2147483858" r:id="rId8"/>
  </p:sldMasterIdLst>
  <p:notesMasterIdLst>
    <p:notesMasterId r:id="rId62"/>
  </p:notesMasterIdLst>
  <p:handoutMasterIdLst>
    <p:handoutMasterId r:id="rId63"/>
  </p:handoutMasterIdLst>
  <p:sldIdLst>
    <p:sldId id="738" r:id="rId9"/>
    <p:sldId id="638" r:id="rId10"/>
    <p:sldId id="754" r:id="rId11"/>
    <p:sldId id="640" r:id="rId12"/>
    <p:sldId id="643" r:id="rId13"/>
    <p:sldId id="700" r:id="rId14"/>
    <p:sldId id="644" r:id="rId15"/>
    <p:sldId id="648" r:id="rId16"/>
    <p:sldId id="690" r:id="rId17"/>
    <p:sldId id="750" r:id="rId18"/>
    <p:sldId id="649" r:id="rId19"/>
    <p:sldId id="677" r:id="rId20"/>
    <p:sldId id="741" r:id="rId21"/>
    <p:sldId id="651" r:id="rId22"/>
    <p:sldId id="652" r:id="rId23"/>
    <p:sldId id="678" r:id="rId24"/>
    <p:sldId id="662" r:id="rId25"/>
    <p:sldId id="699" r:id="rId26"/>
    <p:sldId id="745" r:id="rId27"/>
    <p:sldId id="751" r:id="rId28"/>
    <p:sldId id="752" r:id="rId29"/>
    <p:sldId id="705" r:id="rId30"/>
    <p:sldId id="707" r:id="rId31"/>
    <p:sldId id="713" r:id="rId32"/>
    <p:sldId id="715" r:id="rId33"/>
    <p:sldId id="708" r:id="rId34"/>
    <p:sldId id="753" r:id="rId35"/>
    <p:sldId id="694" r:id="rId36"/>
    <p:sldId id="710" r:id="rId37"/>
    <p:sldId id="711" r:id="rId38"/>
    <p:sldId id="709" r:id="rId39"/>
    <p:sldId id="712" r:id="rId40"/>
    <p:sldId id="716" r:id="rId41"/>
    <p:sldId id="718" r:id="rId42"/>
    <p:sldId id="719" r:id="rId43"/>
    <p:sldId id="720" r:id="rId44"/>
    <p:sldId id="721" r:id="rId45"/>
    <p:sldId id="722" r:id="rId46"/>
    <p:sldId id="723" r:id="rId47"/>
    <p:sldId id="724" r:id="rId48"/>
    <p:sldId id="725" r:id="rId49"/>
    <p:sldId id="726" r:id="rId50"/>
    <p:sldId id="727" r:id="rId51"/>
    <p:sldId id="728" r:id="rId52"/>
    <p:sldId id="729" r:id="rId53"/>
    <p:sldId id="730" r:id="rId54"/>
    <p:sldId id="731" r:id="rId55"/>
    <p:sldId id="732" r:id="rId56"/>
    <p:sldId id="733" r:id="rId57"/>
    <p:sldId id="734" r:id="rId58"/>
    <p:sldId id="735" r:id="rId59"/>
    <p:sldId id="736" r:id="rId60"/>
    <p:sldId id="737" r:id="rId6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3E0B"/>
    <a:srgbClr val="FF3300"/>
    <a:srgbClr val="00FF00"/>
    <a:srgbClr val="0C59E4"/>
    <a:srgbClr val="0A4CC2"/>
    <a:srgbClr val="0971B7"/>
    <a:srgbClr val="066DBA"/>
    <a:srgbClr val="CCFFFF"/>
    <a:srgbClr val="F71301"/>
    <a:srgbClr val="23010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74" autoAdjust="0"/>
    <p:restoredTop sz="77366" autoAdjust="0"/>
  </p:normalViewPr>
  <p:slideViewPr>
    <p:cSldViewPr>
      <p:cViewPr>
        <p:scale>
          <a:sx n="50" d="100"/>
          <a:sy n="50" d="100"/>
        </p:scale>
        <p:origin x="-1296" y="-1074"/>
      </p:cViewPr>
      <p:guideLst>
        <p:guide orient="horz" pos="2160"/>
        <p:guide pos="2880"/>
      </p:guideLst>
    </p:cSldViewPr>
  </p:slideViewPr>
  <p:notesTextViewPr>
    <p:cViewPr>
      <p:scale>
        <a:sx n="1" d="1"/>
        <a:sy n="1" d="1"/>
      </p:scale>
      <p:origin x="0" y="0"/>
    </p:cViewPr>
  </p:notesTextViewPr>
  <p:sorterViewPr>
    <p:cViewPr>
      <p:scale>
        <a:sx n="75" d="100"/>
        <a:sy n="75" d="100"/>
      </p:scale>
      <p:origin x="0" y="1824"/>
    </p:cViewPr>
  </p:sorterViewPr>
  <p:notesViewPr>
    <p:cSldViewPr>
      <p:cViewPr varScale="1">
        <p:scale>
          <a:sx n="71" d="100"/>
          <a:sy n="71" d="100"/>
        </p:scale>
        <p:origin x="-1806" y="-1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862817147856854E-2"/>
          <c:y val="4.6984871273113384E-2"/>
          <c:w val="0.87847051618547956"/>
          <c:h val="0.79982541508154348"/>
        </c:manualLayout>
      </c:layout>
      <c:barChart>
        <c:barDir val="col"/>
        <c:grouping val="clustered"/>
        <c:ser>
          <c:idx val="0"/>
          <c:order val="0"/>
          <c:tx>
            <c:strRef>
              <c:f>Sheet1!$B$1</c:f>
              <c:strCache>
                <c:ptCount val="1"/>
                <c:pt idx="0">
                  <c:v>Statement A</c:v>
                </c:pt>
              </c:strCache>
            </c:strRef>
          </c:tx>
          <c:spPr>
            <a:solidFill>
              <a:srgbClr val="00FF00"/>
            </a:solidFill>
            <a:ln w="27880">
              <a:noFill/>
            </a:ln>
          </c:spPr>
          <c:dLbls>
            <c:dLbl>
              <c:idx val="3"/>
              <c:layout>
                <c:manualLayout>
                  <c:x val="-6.6666666666666801E-3"/>
                  <c:y val="2.2471910112359727E-2"/>
                </c:manualLayout>
              </c:layout>
              <c:dLblPos val="outEnd"/>
              <c:showVal val="1"/>
            </c:dLbl>
            <c:spPr>
              <a:noFill/>
              <a:ln w="27880">
                <a:noFill/>
              </a:ln>
            </c:spPr>
            <c:txPr>
              <a:bodyPr/>
              <a:lstStyle/>
              <a:p>
                <a:pPr>
                  <a:defRPr sz="1537" b="1"/>
                </a:pPr>
                <a:endParaRPr lang="en-US"/>
              </a:p>
            </c:txPr>
            <c:showVal val="1"/>
          </c:dLbls>
          <c:cat>
            <c:strRef>
              <c:f>Sheet1!$A$2:$A$7</c:f>
              <c:strCache>
                <c:ptCount val="6"/>
                <c:pt idx="0">
                  <c:v>Total</c:v>
                </c:pt>
                <c:pt idx="1">
                  <c:v>Metro</c:v>
                </c:pt>
                <c:pt idx="2">
                  <c:v>W. Valley</c:v>
                </c:pt>
                <c:pt idx="3">
                  <c:v>Central</c:v>
                </c:pt>
                <c:pt idx="4">
                  <c:v>Eastern</c:v>
                </c:pt>
                <c:pt idx="5">
                  <c:v>Southern</c:v>
                </c:pt>
              </c:strCache>
            </c:strRef>
          </c:cat>
          <c:val>
            <c:numRef>
              <c:f>Sheet1!$B$2:$B$7</c:f>
              <c:numCache>
                <c:formatCode>0%</c:formatCode>
                <c:ptCount val="6"/>
                <c:pt idx="0">
                  <c:v>0.72000000000000064</c:v>
                </c:pt>
                <c:pt idx="1">
                  <c:v>0.76000000000000101</c:v>
                </c:pt>
                <c:pt idx="2">
                  <c:v>0.72000000000000064</c:v>
                </c:pt>
                <c:pt idx="3">
                  <c:v>0.64000000000000101</c:v>
                </c:pt>
                <c:pt idx="4">
                  <c:v>0.62000000000000088</c:v>
                </c:pt>
                <c:pt idx="5">
                  <c:v>0.72000000000000064</c:v>
                </c:pt>
              </c:numCache>
            </c:numRef>
          </c:val>
        </c:ser>
        <c:ser>
          <c:idx val="1"/>
          <c:order val="1"/>
          <c:tx>
            <c:strRef>
              <c:f>Sheet1!$C$1</c:f>
              <c:strCache>
                <c:ptCount val="1"/>
                <c:pt idx="0">
                  <c:v>Statement B</c:v>
                </c:pt>
              </c:strCache>
            </c:strRef>
          </c:tx>
          <c:spPr>
            <a:solidFill>
              <a:srgbClr val="FF3300"/>
            </a:solidFill>
            <a:ln w="27880">
              <a:noFill/>
            </a:ln>
          </c:spPr>
          <c:dLbls>
            <c:dLbl>
              <c:idx val="4"/>
              <c:layout>
                <c:manualLayout>
                  <c:x val="2.6666666666666682E-2"/>
                  <c:y val="1.123595505617978E-2"/>
                </c:manualLayout>
              </c:layout>
              <c:dLblPos val="outEnd"/>
              <c:showVal val="1"/>
            </c:dLbl>
            <c:spPr>
              <a:noFill/>
              <a:ln w="27880">
                <a:noFill/>
              </a:ln>
            </c:spPr>
            <c:txPr>
              <a:bodyPr/>
              <a:lstStyle/>
              <a:p>
                <a:pPr>
                  <a:defRPr sz="1537" b="1">
                    <a:solidFill>
                      <a:schemeClr val="tx1"/>
                    </a:solidFill>
                  </a:defRPr>
                </a:pPr>
                <a:endParaRPr lang="en-US"/>
              </a:p>
            </c:txPr>
            <c:showVal val="1"/>
          </c:dLbls>
          <c:cat>
            <c:strRef>
              <c:f>Sheet1!$A$2:$A$7</c:f>
              <c:strCache>
                <c:ptCount val="6"/>
                <c:pt idx="0">
                  <c:v>Total</c:v>
                </c:pt>
                <c:pt idx="1">
                  <c:v>Metro</c:v>
                </c:pt>
                <c:pt idx="2">
                  <c:v>W. Valley</c:v>
                </c:pt>
                <c:pt idx="3">
                  <c:v>Central</c:v>
                </c:pt>
                <c:pt idx="4">
                  <c:v>Eastern</c:v>
                </c:pt>
                <c:pt idx="5">
                  <c:v>Southern</c:v>
                </c:pt>
              </c:strCache>
            </c:strRef>
          </c:cat>
          <c:val>
            <c:numRef>
              <c:f>Sheet1!$C$2:$C$7</c:f>
              <c:numCache>
                <c:formatCode>0%</c:formatCode>
                <c:ptCount val="6"/>
                <c:pt idx="0">
                  <c:v>0.21000000000000021</c:v>
                </c:pt>
                <c:pt idx="1">
                  <c:v>0.18000000000000022</c:v>
                </c:pt>
                <c:pt idx="2">
                  <c:v>0.2</c:v>
                </c:pt>
                <c:pt idx="3">
                  <c:v>0.28000000000000008</c:v>
                </c:pt>
                <c:pt idx="4">
                  <c:v>0.30000000000000032</c:v>
                </c:pt>
                <c:pt idx="5">
                  <c:v>0.21000000000000021</c:v>
                </c:pt>
              </c:numCache>
            </c:numRef>
          </c:val>
        </c:ser>
        <c:ser>
          <c:idx val="2"/>
          <c:order val="2"/>
          <c:tx>
            <c:strRef>
              <c:f>Sheet1!$D$1</c:f>
              <c:strCache>
                <c:ptCount val="1"/>
                <c:pt idx="0">
                  <c:v>Don’t know</c:v>
                </c:pt>
              </c:strCache>
            </c:strRef>
          </c:tx>
          <c:spPr>
            <a:solidFill>
              <a:schemeClr val="bg1">
                <a:lumMod val="50000"/>
              </a:schemeClr>
            </a:solidFill>
          </c:spPr>
          <c:dLbls>
            <c:dLbl>
              <c:idx val="2"/>
              <c:layout>
                <c:manualLayout>
                  <c:x val="4.4444444444444592E-3"/>
                  <c:y val="-1.8726591760299671E-2"/>
                </c:manualLayout>
              </c:layout>
              <c:spPr>
                <a:noFill/>
                <a:ln w="27880">
                  <a:noFill/>
                </a:ln>
              </c:spPr>
              <c:txPr>
                <a:bodyPr/>
                <a:lstStyle/>
                <a:p>
                  <a:pPr>
                    <a:defRPr sz="1537" b="1">
                      <a:solidFill>
                        <a:schemeClr val="tx1"/>
                      </a:solidFill>
                    </a:defRPr>
                  </a:pPr>
                  <a:endParaRPr lang="en-US"/>
                </a:p>
              </c:txPr>
              <c:dLblPos val="outEnd"/>
              <c:showVal val="1"/>
            </c:dLbl>
            <c:spPr>
              <a:noFill/>
              <a:ln w="27880">
                <a:noFill/>
              </a:ln>
            </c:spPr>
            <c:txPr>
              <a:bodyPr/>
              <a:lstStyle/>
              <a:p>
                <a:pPr>
                  <a:defRPr sz="1537" b="1"/>
                </a:pPr>
                <a:endParaRPr lang="en-US"/>
              </a:p>
            </c:txPr>
            <c:showVal val="1"/>
          </c:dLbls>
          <c:cat>
            <c:strRef>
              <c:f>Sheet1!$A$2:$A$7</c:f>
              <c:strCache>
                <c:ptCount val="6"/>
                <c:pt idx="0">
                  <c:v>Total</c:v>
                </c:pt>
                <c:pt idx="1">
                  <c:v>Metro</c:v>
                </c:pt>
                <c:pt idx="2">
                  <c:v>W. Valley</c:v>
                </c:pt>
                <c:pt idx="3">
                  <c:v>Central</c:v>
                </c:pt>
                <c:pt idx="4">
                  <c:v>Eastern</c:v>
                </c:pt>
                <c:pt idx="5">
                  <c:v>Southern</c:v>
                </c:pt>
              </c:strCache>
            </c:strRef>
          </c:cat>
          <c:val>
            <c:numRef>
              <c:f>Sheet1!$D$2:$D$7</c:f>
              <c:numCache>
                <c:formatCode>0%</c:formatCode>
                <c:ptCount val="6"/>
                <c:pt idx="0">
                  <c:v>7.0000000000000034E-2</c:v>
                </c:pt>
                <c:pt idx="1">
                  <c:v>6.0000000000000095E-2</c:v>
                </c:pt>
                <c:pt idx="2">
                  <c:v>7.0000000000000034E-2</c:v>
                </c:pt>
                <c:pt idx="3">
                  <c:v>7.0000000000000034E-2</c:v>
                </c:pt>
                <c:pt idx="4">
                  <c:v>8.000000000000014E-2</c:v>
                </c:pt>
                <c:pt idx="5">
                  <c:v>7.0000000000000034E-2</c:v>
                </c:pt>
              </c:numCache>
            </c:numRef>
          </c:val>
        </c:ser>
        <c:axId val="93208576"/>
        <c:axId val="93210112"/>
      </c:barChart>
      <c:catAx>
        <c:axId val="93208576"/>
        <c:scaling>
          <c:orientation val="minMax"/>
        </c:scaling>
        <c:axPos val="b"/>
        <c:numFmt formatCode="General" sourceLinked="1"/>
        <c:tickLblPos val="nextTo"/>
        <c:txPr>
          <a:bodyPr/>
          <a:lstStyle/>
          <a:p>
            <a:pPr>
              <a:defRPr sz="1756" b="1"/>
            </a:pPr>
            <a:endParaRPr lang="en-US"/>
          </a:p>
        </c:txPr>
        <c:crossAx val="93210112"/>
        <c:crosses val="autoZero"/>
        <c:auto val="1"/>
        <c:lblAlgn val="ctr"/>
        <c:lblOffset val="100"/>
      </c:catAx>
      <c:valAx>
        <c:axId val="93210112"/>
        <c:scaling>
          <c:orientation val="minMax"/>
          <c:max val="0.8"/>
        </c:scaling>
        <c:axPos val="l"/>
        <c:majorGridlines/>
        <c:numFmt formatCode="0%" sourceLinked="1"/>
        <c:tickLblPos val="nextTo"/>
        <c:txPr>
          <a:bodyPr/>
          <a:lstStyle/>
          <a:p>
            <a:pPr>
              <a:defRPr sz="1537"/>
            </a:pPr>
            <a:endParaRPr lang="en-US"/>
          </a:p>
        </c:txPr>
        <c:crossAx val="93208576"/>
        <c:crosses val="autoZero"/>
        <c:crossBetween val="between"/>
        <c:majorUnit val="0.2"/>
        <c:minorUnit val="1.0000000000000024E-2"/>
      </c:valAx>
      <c:spPr>
        <a:noFill/>
        <a:ln w="27880">
          <a:noFill/>
        </a:ln>
      </c:spPr>
    </c:plotArea>
    <c:plotVisOnly val="1"/>
    <c:dispBlanksAs val="gap"/>
  </c:chart>
  <c:spPr>
    <a:noFill/>
    <a:ln>
      <a:noFill/>
    </a:ln>
  </c:spPr>
  <c:txPr>
    <a:bodyPr/>
    <a:lstStyle/>
    <a:p>
      <a:pPr>
        <a:defRPr sz="1976"/>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
  <c:chart>
    <c:title>
      <c:layout>
        <c:manualLayout>
          <c:xMode val="edge"/>
          <c:yMode val="edge"/>
          <c:x val="0.36170206840855768"/>
          <c:y val="0"/>
        </c:manualLayout>
      </c:layout>
    </c:title>
    <c:plotArea>
      <c:layout>
        <c:manualLayout>
          <c:layoutTarget val="inner"/>
          <c:xMode val="edge"/>
          <c:yMode val="edge"/>
          <c:x val="0.44535740213324398"/>
          <c:y val="0.11958795473146501"/>
          <c:w val="0.46911961802647012"/>
          <c:h val="0.76120484939382815"/>
        </c:manualLayout>
      </c:layout>
      <c:barChart>
        <c:barDir val="bar"/>
        <c:grouping val="clustered"/>
        <c:ser>
          <c:idx val="0"/>
          <c:order val="0"/>
          <c:tx>
            <c:strRef>
              <c:f>Sheet1!$B$1</c:f>
              <c:strCache>
                <c:ptCount val="1"/>
                <c:pt idx="0">
                  <c:v>Probability</c:v>
                </c:pt>
              </c:strCache>
            </c:strRef>
          </c:tx>
          <c:spPr>
            <a:solidFill>
              <a:srgbClr val="F73E0B"/>
            </a:solidFill>
          </c:spPr>
          <c:dLbls>
            <c:showVal val="1"/>
          </c:dLbls>
          <c:cat>
            <c:strRef>
              <c:f>Sheet1!$A$2:$A$7</c:f>
              <c:strCache>
                <c:ptCount val="6"/>
                <c:pt idx="0">
                  <c:v>Don’t know</c:v>
                </c:pt>
                <c:pt idx="1">
                  <c:v>Very unlikely</c:v>
                </c:pt>
                <c:pt idx="2">
                  <c:v>Somewhat unlikely</c:v>
                </c:pt>
                <c:pt idx="3">
                  <c:v>Neutral</c:v>
                </c:pt>
                <c:pt idx="4">
                  <c:v>Somewhat likely</c:v>
                </c:pt>
                <c:pt idx="5">
                  <c:v>Very likely</c:v>
                </c:pt>
              </c:strCache>
            </c:strRef>
          </c:cat>
          <c:val>
            <c:numRef>
              <c:f>Sheet1!$B$2:$B$7</c:f>
              <c:numCache>
                <c:formatCode>0%</c:formatCode>
                <c:ptCount val="6"/>
                <c:pt idx="0">
                  <c:v>0.05</c:v>
                </c:pt>
                <c:pt idx="1">
                  <c:v>9.0000000000000024E-2</c:v>
                </c:pt>
                <c:pt idx="2">
                  <c:v>0.13</c:v>
                </c:pt>
                <c:pt idx="3">
                  <c:v>0.14000000000000001</c:v>
                </c:pt>
                <c:pt idx="4">
                  <c:v>0.33000000000000063</c:v>
                </c:pt>
                <c:pt idx="5">
                  <c:v>0.26</c:v>
                </c:pt>
              </c:numCache>
            </c:numRef>
          </c:val>
        </c:ser>
        <c:axId val="110024192"/>
        <c:axId val="110025728"/>
      </c:barChart>
      <c:catAx>
        <c:axId val="110024192"/>
        <c:scaling>
          <c:orientation val="minMax"/>
        </c:scaling>
        <c:axPos val="l"/>
        <c:numFmt formatCode="General" sourceLinked="1"/>
        <c:tickLblPos val="nextTo"/>
        <c:crossAx val="110025728"/>
        <c:crosses val="autoZero"/>
        <c:auto val="1"/>
        <c:lblAlgn val="ctr"/>
        <c:lblOffset val="100"/>
      </c:catAx>
      <c:valAx>
        <c:axId val="110025728"/>
        <c:scaling>
          <c:orientation val="minMax"/>
        </c:scaling>
        <c:axPos val="b"/>
        <c:majorGridlines/>
        <c:numFmt formatCode="0%" sourceLinked="1"/>
        <c:tickLblPos val="nextTo"/>
        <c:crossAx val="110024192"/>
        <c:crosses val="autoZero"/>
        <c:crossBetween val="between"/>
      </c:valAx>
    </c:plotArea>
    <c:plotVisOnly val="1"/>
    <c:dispBlanksAs val="gap"/>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4706B1D-4EB0-4331-81DA-3BAD81E9FE16}" type="datetimeFigureOut">
              <a:rPr lang="en-US"/>
              <a:pPr>
                <a:defRPr/>
              </a:pPr>
              <a:t>2/28/2014</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4338289-E5AF-4518-AB04-3FD5329AB8FF}"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573C1D5-29FE-42E0-B0A8-088F6C449CF2}" type="datetimeFigureOut">
              <a:rPr lang="en-US"/>
              <a:pPr>
                <a:defRPr/>
              </a:pPr>
              <a:t>2/28/2014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41DE517-7563-4B96-A209-D6F0AC97B34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p:spPr>
      </p:sp>
      <p:sp>
        <p:nvSpPr>
          <p:cNvPr id="50179" name="Rectangle 3"/>
          <p:cNvSpPr>
            <a:spLocks noGrp="1"/>
          </p:cNvSpPr>
          <p:nvPr>
            <p:ph type="body" idx="1"/>
          </p:nvPr>
        </p:nvSpPr>
        <p:spPr bwMode="auto">
          <a:noFill/>
        </p:spPr>
        <p:txBody>
          <a:bodyPr wrap="square" lIns="91435" tIns="45717" rIns="91435" bIns="45717" numCol="1" anchor="t" anchorCtr="0" compatLnSpc="1">
            <a:prstTxWarp prst="textNoShape">
              <a:avLst/>
            </a:prstTxWarp>
          </a:bodyPr>
          <a:lstStyle/>
          <a:p>
            <a:pPr eaLnBrk="1" hangingPunct="1"/>
            <a:r>
              <a:rPr lang="en-US" smtClean="0"/>
              <a:t>TIME CONSTRAINT DISCUSSION OF METHODS, A THE WEBSITE LINK WILL BE PROVIDED IN LIEU. ONLY TO MENTION THAT THESE RESULTS ARE STATISTICALLY REPRESENTATIVE OF OREGON AS WELL AS FIVE GEOGRAPHIC SECTORS. DATA CAME FROM 198 QUESTIONS ASKED WITHIN THREE SURVEYS SPACED TWO WEEKS APART IN 2013. THE QUSTIONS WERE ASKED ON TELEPHONE LANDLINES AND CELLS, AS WELL AS RANDOMLY DERIVED INTERNET ADDRESSES, IN PART OBTAINED THROUGH RECRUITING ON THE FIRST RANDOM DIAL SURVEY OF 4000.[NEXT]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lIns="93172" tIns="46587" rIns="93172" bIns="46587" numCol="1" anchor="t" anchorCtr="0" compatLnSpc="1">
            <a:prstTxWarp prst="textNoShape">
              <a:avLst/>
            </a:prstTxWarp>
          </a:bodyPr>
          <a:lstStyle/>
          <a:p>
            <a:pPr eaLnBrk="1" hangingPunct="1">
              <a:spcBef>
                <a:spcPct val="0"/>
              </a:spcBef>
            </a:pPr>
            <a:r>
              <a:rPr lang="en-US" smtClean="0"/>
              <a:t>FOR THE VIEWING AUDIENCE HERE, THE DARKER PORTION OF THE BAR GRAPHS REPRESENT “STRONGLY” AGREE OR DISAGREE WITH THE STATEMENT THEY CHOSE, THE LIGHTER IS “LEAN TOWARDS” THAT STATEMENT.  </a:t>
            </a:r>
          </a:p>
        </p:txBody>
      </p:sp>
      <p:sp>
        <p:nvSpPr>
          <p:cNvPr id="57348"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2" tIns="46587" rIns="93172" bIns="46587" anchor="b"/>
          <a:lstStyle/>
          <a:p>
            <a:pPr algn="r" defTabSz="931863"/>
            <a:fld id="{1111E9D6-AF0D-48A3-8F22-AACB340C3C5B}" type="slidenum">
              <a:rPr lang="en-US" sz="1200">
                <a:latin typeface="Calibri" pitchFamily="34" charset="0"/>
              </a:rPr>
              <a:pPr algn="r" defTabSz="931863"/>
              <a:t>12</a:t>
            </a:fld>
            <a:endParaRPr 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lIns="93172" tIns="46587" rIns="93172" bIns="46587" numCol="1" anchor="t" anchorCtr="0" compatLnSpc="1">
            <a:prstTxWarp prst="textNoShape">
              <a:avLst/>
            </a:prstTxWarp>
          </a:bodyPr>
          <a:lstStyle/>
          <a:p>
            <a:pPr eaLnBrk="1" hangingPunct="1">
              <a:spcBef>
                <a:spcPct val="0"/>
              </a:spcBef>
            </a:pPr>
            <a:r>
              <a:rPr lang="en-US" smtClean="0"/>
              <a:t>THE PROJECT USED A VARIETY OF QUESTION STYLES.  THIS SHORT GROUP WE CALL “COMPETING WORLD VIEWS” WHERE RESPONDENT IS ASKED WHICH ONE OF TWO STATEMENTS REPRESNTS THEIR VIEW MORE CLOSELY, EVEN IF NOT EXACTLY, INCLUDLING A DON’T KNOW OPTION.  THE STATEMENTS ROTATE SO HALF RESPONDENS SEE STATEMENT A FIRST AND HALF SEE STATEMENT B FIRST – THIS NEUTRALIZES INFLUENCE OF STATEMENT ORDERING.  FOR OUR RADIO AUDIENCE I WILL READ THE STATEMENTS AND PROVIDE THE PERCENTAGES OF EACH.  </a:t>
            </a:r>
          </a:p>
        </p:txBody>
      </p:sp>
      <p:sp>
        <p:nvSpPr>
          <p:cNvPr id="5632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2" tIns="46587" rIns="93172" bIns="46587" anchor="b"/>
          <a:lstStyle/>
          <a:p>
            <a:pPr algn="r" defTabSz="931863"/>
            <a:fld id="{41C020B9-F791-4BB0-AA87-9DF94A7C9DF4}" type="slidenum">
              <a:rPr lang="en-US" sz="1200">
                <a:latin typeface="Calibri" pitchFamily="34" charset="0"/>
              </a:rPr>
              <a:pPr algn="r" defTabSz="931863"/>
              <a:t>13</a:t>
            </a:fld>
            <a:endParaRPr 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lIns="93172" tIns="46587" rIns="93172" bIns="46587" numCol="1" anchor="t" anchorCtr="0" compatLnSpc="1">
            <a:prstTxWarp prst="textNoShape">
              <a:avLst/>
            </a:prstTxWarp>
          </a:bodyPr>
          <a:lstStyle/>
          <a:p>
            <a:pPr eaLnBrk="1" hangingPunct="1">
              <a:spcBef>
                <a:spcPct val="0"/>
              </a:spcBef>
            </a:pPr>
            <a:r>
              <a:rPr lang="en-US" smtClean="0"/>
              <a:t>S2-50</a:t>
            </a:r>
          </a:p>
        </p:txBody>
      </p:sp>
      <p:sp>
        <p:nvSpPr>
          <p:cNvPr id="63492"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2" tIns="46587" rIns="93172" bIns="46587" anchor="b"/>
          <a:lstStyle/>
          <a:p>
            <a:pPr algn="r" defTabSz="931863"/>
            <a:fld id="{AF052E4E-F481-4393-9066-F396402CC5E6}" type="slidenum">
              <a:rPr lang="en-US" sz="1200">
                <a:latin typeface="Calibri" pitchFamily="34" charset="0"/>
              </a:rPr>
              <a:pPr algn="r" defTabSz="931863"/>
              <a:t>14</a:t>
            </a:fld>
            <a:endParaRPr lang="en-US"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lIns="93172" tIns="46587" rIns="93172" bIns="46587" numCol="1" anchor="t" anchorCtr="0" compatLnSpc="1">
            <a:prstTxWarp prst="textNoShape">
              <a:avLst/>
            </a:prstTxWarp>
          </a:bodyPr>
          <a:lstStyle/>
          <a:p>
            <a:pPr eaLnBrk="1" hangingPunct="1">
              <a:spcBef>
                <a:spcPct val="0"/>
              </a:spcBef>
            </a:pPr>
            <a:r>
              <a:rPr lang="en-US" smtClean="0"/>
              <a:t>OVER 3:1</a:t>
            </a:r>
          </a:p>
        </p:txBody>
      </p:sp>
      <p:sp>
        <p:nvSpPr>
          <p:cNvPr id="64516"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2" tIns="46587" rIns="93172" bIns="46587" anchor="b"/>
          <a:lstStyle/>
          <a:p>
            <a:pPr algn="r" defTabSz="931863"/>
            <a:fld id="{2A694F35-67C9-44A4-BB39-52D0EF9AE0C0}" type="slidenum">
              <a:rPr lang="en-US" sz="1200">
                <a:latin typeface="Calibri" pitchFamily="34" charset="0"/>
              </a:rPr>
              <a:pPr algn="r" defTabSz="931863"/>
              <a:t>15</a:t>
            </a:fld>
            <a:endParaRPr lang="en-US"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p:spPr>
      </p:sp>
      <p:sp>
        <p:nvSpPr>
          <p:cNvPr id="58371" name="Rectangle 3"/>
          <p:cNvSpPr>
            <a:spLocks noGrp="1"/>
          </p:cNvSpPr>
          <p:nvPr>
            <p:ph type="body" idx="1"/>
          </p:nvPr>
        </p:nvSpPr>
        <p:spPr bwMode="auto">
          <a:noFill/>
        </p:spPr>
        <p:txBody>
          <a:bodyPr wrap="square" lIns="91435" tIns="45717" rIns="91435" bIns="45717"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lIns="93172" tIns="46587" rIns="93172" bIns="46587" numCol="1" anchor="t" anchorCtr="0" compatLnSpc="1">
            <a:prstTxWarp prst="textNoShape">
              <a:avLst/>
            </a:prstTxWarp>
          </a:bodyPr>
          <a:lstStyle/>
          <a:p>
            <a:pPr eaLnBrk="1" hangingPunct="1">
              <a:spcBef>
                <a:spcPct val="0"/>
              </a:spcBef>
            </a:pPr>
            <a:r>
              <a:rPr lang="en-US" smtClean="0"/>
              <a:t>S3-Q44</a:t>
            </a:r>
          </a:p>
        </p:txBody>
      </p:sp>
      <p:sp>
        <p:nvSpPr>
          <p:cNvPr id="74756"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2" tIns="46587" rIns="93172" bIns="46587" anchor="b"/>
          <a:lstStyle/>
          <a:p>
            <a:pPr algn="r" defTabSz="931863"/>
            <a:fld id="{1FFCAF8C-826E-4FDA-8C60-E3EFFECB55F0}" type="slidenum">
              <a:rPr lang="en-US" sz="1200">
                <a:latin typeface="Calibri" pitchFamily="34" charset="0"/>
              </a:rPr>
              <a:pPr algn="r" defTabSz="931863"/>
              <a:t>17</a:t>
            </a:fld>
            <a:endParaRPr lang="en-US"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lIns="93172" tIns="46587" rIns="93172" bIns="46587" numCol="1" anchor="t" anchorCtr="0" compatLnSpc="1">
            <a:prstTxWarp prst="textNoShape">
              <a:avLst/>
            </a:prstTxWarp>
          </a:bodyPr>
          <a:lstStyle/>
          <a:p>
            <a:pPr>
              <a:spcBef>
                <a:spcPct val="0"/>
              </a:spcBef>
            </a:pPr>
            <a:r>
              <a:rPr lang="en-US" smtClean="0"/>
              <a:t>S2-17</a:t>
            </a:r>
          </a:p>
        </p:txBody>
      </p:sp>
      <p:sp>
        <p:nvSpPr>
          <p:cNvPr id="53252"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2" tIns="46587" rIns="93172" bIns="46587" anchor="b"/>
          <a:lstStyle/>
          <a:p>
            <a:pPr algn="r" defTabSz="931863"/>
            <a:fld id="{169B7945-5A35-4498-91DD-9EF03FEA3AE2}" type="slidenum">
              <a:rPr lang="en-US" sz="1200">
                <a:latin typeface="Calibri" pitchFamily="34" charset="0"/>
              </a:rPr>
              <a:pPr algn="r" defTabSz="931863"/>
              <a:t>18</a:t>
            </a:fld>
            <a:endParaRPr lang="en-US"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lIns="93172" tIns="46587" rIns="93172" bIns="46587" numCol="1" anchor="t" anchorCtr="0" compatLnSpc="1">
            <a:prstTxWarp prst="textNoShape">
              <a:avLst/>
            </a:prstTxWarp>
          </a:bodyPr>
          <a:lstStyle/>
          <a:p>
            <a:pPr eaLnBrk="1" hangingPunct="1">
              <a:spcBef>
                <a:spcPct val="0"/>
              </a:spcBef>
            </a:pPr>
            <a:r>
              <a:rPr lang="en-US" smtClean="0"/>
              <a:t>S1-Q31</a:t>
            </a:r>
          </a:p>
        </p:txBody>
      </p:sp>
      <p:sp>
        <p:nvSpPr>
          <p:cNvPr id="59396"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2" tIns="46587" rIns="93172" bIns="46587" anchor="b"/>
          <a:lstStyle/>
          <a:p>
            <a:pPr algn="r" defTabSz="931863"/>
            <a:fld id="{77ADAC70-B2DC-4B99-802C-0D99B13F6CAC}" type="slidenum">
              <a:rPr lang="en-US" sz="1200">
                <a:latin typeface="Calibri" pitchFamily="34" charset="0"/>
              </a:rPr>
              <a:pPr algn="r" defTabSz="931863"/>
              <a:t>19</a:t>
            </a:fld>
            <a:endParaRPr lang="en-US"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TextEdit="1"/>
          </p:cNvSpPr>
          <p:nvPr>
            <p:ph type="sldImg"/>
          </p:nvPr>
        </p:nvSpPr>
        <p:spPr bwMode="auto">
          <a:noFill/>
          <a:ln>
            <a:solidFill>
              <a:srgbClr val="000000"/>
            </a:solidFill>
            <a:miter lim="800000"/>
            <a:headEnd/>
            <a:tailEnd/>
          </a:ln>
        </p:spPr>
      </p:sp>
      <p:sp>
        <p:nvSpPr>
          <p:cNvPr id="21504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CC0736-74A3-4FE3-8D8D-7EEA24F61A98}" type="slidenum">
              <a:rPr lang="en-US">
                <a:solidFill>
                  <a:prstClr val="black"/>
                </a:solidFill>
              </a:rPr>
              <a:pPr/>
              <a:t>21</a:t>
            </a:fld>
            <a:endParaRPr lang="en-US">
              <a:solidFill>
                <a:prstClr val="black"/>
              </a:solidFill>
            </a:endParaRPr>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p:spPr>
      </p:sp>
      <p:sp>
        <p:nvSpPr>
          <p:cNvPr id="52227" name="Rectangle 3"/>
          <p:cNvSpPr>
            <a:spLocks noGrp="1"/>
          </p:cNvSpPr>
          <p:nvPr>
            <p:ph type="body" idx="1"/>
          </p:nvPr>
        </p:nvSpPr>
        <p:spPr bwMode="auto">
          <a:noFill/>
        </p:spPr>
        <p:txBody>
          <a:bodyPr wrap="square" lIns="91435" tIns="45717" rIns="91435" bIns="45717"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TextEdit="1"/>
          </p:cNvSpPr>
          <p:nvPr>
            <p:ph type="sldImg"/>
          </p:nvPr>
        </p:nvSpPr>
        <p:spPr bwMode="auto">
          <a:noFill/>
          <a:ln>
            <a:solidFill>
              <a:srgbClr val="000000"/>
            </a:solidFill>
            <a:miter lim="800000"/>
            <a:headEnd/>
            <a:tailEnd/>
          </a:ln>
        </p:spPr>
      </p:sp>
      <p:sp>
        <p:nvSpPr>
          <p:cNvPr id="24985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F6E28-E2B1-4B1E-A255-F1BA4FFB0DDC}" type="slidenum">
              <a:rPr lang="en-US"/>
              <a:pPr/>
              <a:t>23</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a:t>Sharing our results with other researchers frequently results in a discussion of the Attitude – Behavior Gap, a well established human phenomenon. While we have shown a strong attitudinal disposition “to consume less”, we are mostly aware that there are profound barriers for most of us to make dramatic reductions in our habituated behaviors.  Our social conformity drives, how measure our own sense of worth and identity, the sheer inertia of the river we are swimming in and the physical constraints of our social infrastructure all conspire to restrain us from wholesale redirection of our affluent consumption behavior.  We have been interviewing numbers of people who have voluntarily downshifted this past year, coupled with a similar group who express the consume less attitude but remain high affluent consumers.  We are especially interested in the how the theory of cognitive dissonance may impart insights toward motivation or paralysis of action.  Thus far I’d report this to be a challenging and yet to be fruitful component.  I hope this discussion component gives a good set-up for our next speaker.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F6E28-E2B1-4B1E-A255-F1BA4FFB0DDC}" type="slidenum">
              <a:rPr lang="en-US"/>
              <a:pPr/>
              <a:t>24</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a:t>Sharing our results with other researchers frequently results in a discussion of the Attitude – Behavior Gap, a well established human phenomenon. While we have shown a strong attitudinal disposition “to consume less”, we are mostly aware that there are profound barriers for most of us to make dramatic reductions in our habituated behaviors.  Our social conformity drives, how measure our own sense of worth and identity, the sheer inertia of the river we are swimming in and the physical constraints of our social infrastructure all conspire to restrain us from wholesale redirection of our affluent consumption behavior.  We have been interviewing numbers of people who have voluntarily downshifted this past year, coupled with a similar group who express the consume less attitude but remain high affluent consumers.  We are especially interested in the how the theory of cognitive dissonance may impart insights toward motivation or paralysis of action.  Thus far I’d report this to be a challenging and yet to be fruitful component.  I hope this discussion component gives a good set-up for our next speaker.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F6E28-E2B1-4B1E-A255-F1BA4FFB0DDC}" type="slidenum">
              <a:rPr lang="en-US"/>
              <a:pPr/>
              <a:t>25</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dirty="0"/>
              <a:t>Sharing our results with other researchers frequently results in a discussion of the Attitude – Behavior Gap, a well established human phenomenon. While we have shown a strong attitudinal disposition “to consume less”, we are mostly aware that there are profound barriers for most of us to make dramatic reductions in our habituated behaviors.  Our social conformity drives, how measure our own sense of worth and identity, the sheer inertia of the river we are swimming in and the physical constraints of our social infrastructure all conspire to restrain us from wholesale redirection of our affluent consumption behavior.  We have been interviewing numbers of people who have voluntarily downshifted this past year, coupled with a similar group who express the consume less attitude but remain high affluent consumers.  We are especially interested in the how the theory of cognitive dissonance may impart insights toward motivation or paralysis of action.  Thus far I’d report this to be a challenging and yet to be fruitful component.  I hope this discussion component gives a good set-up for our next speaker.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F6E28-E2B1-4B1E-A255-F1BA4FFB0DDC}" type="slidenum">
              <a:rPr lang="en-US"/>
              <a:pPr/>
              <a:t>26</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a:t>Sharing our results with other researchers frequently results in a discussion of the Attitude – Behavior Gap, a well established human phenomenon. While we have shown a strong attitudinal disposition “to consume less”, we are mostly aware that there are profound barriers for most of us to make dramatic reductions in our habituated behaviors.  Our social conformity drives, how measure our own sense of worth and identity, the sheer inertia of the river we are swimming in and the physical constraints of our social infrastructure all conspire to restrain us from wholesale redirection of our affluent consumption behavior.  We have been interviewing numbers of people who have voluntarily downshifted this past year, coupled with a similar group who express the consume less attitude but remain high affluent consumers.  We are especially interested in the how the theory of cognitive dissonance may impart insights toward motivation or paralysis of action.  Thus far I’d report this to be a challenging and yet to be fruitful component.  I hope this discussion component gives a good set-up for our next speaker.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TextEdit="1"/>
          </p:cNvSpPr>
          <p:nvPr>
            <p:ph type="sldImg"/>
          </p:nvPr>
        </p:nvSpPr>
        <p:spPr bwMode="auto">
          <a:noFill/>
          <a:ln>
            <a:solidFill>
              <a:srgbClr val="000000"/>
            </a:solidFill>
            <a:miter lim="800000"/>
            <a:headEnd/>
            <a:tailEnd/>
          </a:ln>
        </p:spPr>
      </p:sp>
      <p:sp>
        <p:nvSpPr>
          <p:cNvPr id="23654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TextEdit="1"/>
          </p:cNvSpPr>
          <p:nvPr>
            <p:ph type="sldImg"/>
          </p:nvPr>
        </p:nvSpPr>
        <p:spPr bwMode="auto">
          <a:noFill/>
          <a:ln>
            <a:solidFill>
              <a:srgbClr val="000000"/>
            </a:solidFill>
            <a:miter lim="800000"/>
            <a:headEnd/>
            <a:tailEnd/>
          </a:ln>
        </p:spPr>
      </p:sp>
      <p:sp>
        <p:nvSpPr>
          <p:cNvPr id="2385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491948-EE32-40F6-AE2A-0A57BB14F80E}" type="slidenum">
              <a:rPr lang="en-US">
                <a:solidFill>
                  <a:prstClr val="black"/>
                </a:solidFill>
              </a:rPr>
              <a:pPr/>
              <a:t>30</a:t>
            </a:fld>
            <a:endParaRPr lang="en-US">
              <a:solidFill>
                <a:prstClr val="black"/>
              </a:solidFill>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F6E28-E2B1-4B1E-A255-F1BA4FFB0DDC}" type="slidenum">
              <a:rPr lang="en-US"/>
              <a:pPr/>
              <a:t>31</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a:t>Sharing our results with other researchers frequently results in a discussion of the Attitude – Behavior Gap, a well established human phenomenon. While we have shown a strong attitudinal disposition “to consume less”, we are mostly aware that there are profound barriers for most of us to make dramatic reductions in our habituated behaviors.  Our social conformity drives, how measure our own sense of worth and identity, the sheer inertia of the river we are swimming in and the physical constraints of our social infrastructure all conspire to restrain us from wholesale redirection of our affluent consumption behavior.  We have been interviewing numbers of people who have voluntarily downshifted this past year, coupled with a similar group who express the consume less attitude but remain high affluent consumers.  We are especially interested in the how the theory of cognitive dissonance may impart insights toward motivation or paralysis of action.  Thus far I’d report this to be a challenging and yet to be fruitful component.  I hope this discussion component gives a good set-up for our next speaker.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CCB56D-25EA-4C8D-B521-B3FE7FF70693}" type="slidenum">
              <a:rPr lang="en-US"/>
              <a:pPr/>
              <a:t>32</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lIns="93172" tIns="46587" rIns="93172" bIns="46587" numCol="1" anchor="t" anchorCtr="0" compatLnSpc="1">
            <a:prstTxWarp prst="textNoShape">
              <a:avLst/>
            </a:prstTxWarp>
          </a:bodyPr>
          <a:lstStyle/>
          <a:p>
            <a:pPr eaLnBrk="1" hangingPunct="1">
              <a:spcBef>
                <a:spcPct val="0"/>
              </a:spcBef>
            </a:pPr>
            <a:r>
              <a:rPr lang="en-US" smtClean="0"/>
              <a:t>S3-Q21</a:t>
            </a:r>
          </a:p>
        </p:txBody>
      </p:sp>
      <p:sp>
        <p:nvSpPr>
          <p:cNvPr id="75780"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2" tIns="46587" rIns="93172" bIns="46587" anchor="b"/>
          <a:lstStyle/>
          <a:p>
            <a:pPr algn="r" defTabSz="931863"/>
            <a:fld id="{22ECC045-9C44-4595-827B-99EAFAE4386B}" type="slidenum">
              <a:rPr lang="en-US" sz="1200">
                <a:latin typeface="Calibri" pitchFamily="34" charset="0"/>
              </a:rPr>
              <a:pPr algn="r" defTabSz="931863"/>
              <a:t>33</a:t>
            </a:fld>
            <a:endParaRPr lang="en-US" sz="120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0D10BC-CEA8-42BA-BE8E-D1BB340337F5}" type="slidenum">
              <a:rPr lang="en-US" smtClean="0">
                <a:solidFill>
                  <a:prstClr val="black"/>
                </a:solidFill>
              </a:rPr>
              <a:pPr/>
              <a:t>42</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lIns="93172" tIns="46587" rIns="93172" bIns="46587" numCol="1" anchor="t" anchorCtr="0" compatLnSpc="1">
            <a:prstTxWarp prst="textNoShape">
              <a:avLst/>
            </a:prstTxWarp>
          </a:bodyPr>
          <a:lstStyle/>
          <a:p>
            <a:pPr eaLnBrk="1" hangingPunct="1">
              <a:spcBef>
                <a:spcPct val="0"/>
              </a:spcBef>
            </a:pPr>
            <a:r>
              <a:rPr lang="en-US" dirty="0" smtClean="0"/>
              <a:t>FOR THE VIEWING AUDIENCE HERE, THE DARKER PORTION OF THE BAR GRAPHS REPRESENT “STRONGLY” AGREE OR DISAGREE WITH THE STATEMENT THEY CHOSE, THE LIGHTER IS “LEAN TOWARDS” THAT STATEMENT.  </a:t>
            </a:r>
          </a:p>
        </p:txBody>
      </p:sp>
      <p:sp>
        <p:nvSpPr>
          <p:cNvPr id="57348"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2" tIns="46587" rIns="93172" bIns="46587" anchor="b"/>
          <a:lstStyle/>
          <a:p>
            <a:pPr algn="r" defTabSz="931863"/>
            <a:fld id="{1111E9D6-AF0D-48A3-8F22-AACB340C3C5B}" type="slidenum">
              <a:rPr lang="en-US" sz="1200">
                <a:latin typeface="Calibri" pitchFamily="34" charset="0"/>
              </a:rPr>
              <a:pPr algn="r" defTabSz="931863"/>
              <a:t>6</a:t>
            </a:fld>
            <a:endParaRPr 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lIns="93172" tIns="46587" rIns="93172" bIns="46587" numCol="1" anchor="t" anchorCtr="0" compatLnSpc="1">
            <a:prstTxWarp prst="textNoShape">
              <a:avLst/>
            </a:prstTxWarp>
          </a:bodyPr>
          <a:lstStyle/>
          <a:p>
            <a:pPr eaLnBrk="1" hangingPunct="1">
              <a:spcBef>
                <a:spcPct val="0"/>
              </a:spcBef>
            </a:pPr>
            <a:r>
              <a:rPr lang="en-US" smtClean="0"/>
              <a:t>THE PROJECT USED A VARIETY OF QUESTION STYLES.  THIS SHORT GROUP WE CALL “COMPETING WORLD VIEWS” WHERE RESPONDENT IS ASKED WHICH ONE OF TWO STATEMENTS REPRESNTS THEIR VIEW MORE CLOSELY, EVEN IF NOT EXACTLY, INCLUDLING A DON’T KNOW OPTION.  THE STATEMENTS ROTATE SO HALF RESPONDENS SEE STATEMENT A FIRST AND HALF SEE STATEMENT B FIRST – THIS NEUTRALIZES INFLUENCE OF STATEMENT ORDERING.  FOR OUR RADIO AUDIENCE I WILL READ THE STATEMENTS AND PROVIDE THE PERCENTAGES OF EACH.  </a:t>
            </a:r>
          </a:p>
        </p:txBody>
      </p:sp>
      <p:sp>
        <p:nvSpPr>
          <p:cNvPr id="5632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2" tIns="46587" rIns="93172" bIns="46587" anchor="b"/>
          <a:lstStyle/>
          <a:p>
            <a:pPr algn="r" defTabSz="931863"/>
            <a:fld id="{41C020B9-F791-4BB0-AA87-9DF94A7C9DF4}" type="slidenum">
              <a:rPr lang="en-US" sz="1200">
                <a:latin typeface="Calibri" pitchFamily="34" charset="0"/>
              </a:rPr>
              <a:pPr algn="r" defTabSz="931863"/>
              <a:t>7</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lIns="93172" tIns="46587" rIns="93172" bIns="46587" numCol="1" anchor="t" anchorCtr="0" compatLnSpc="1">
            <a:prstTxWarp prst="textNoShape">
              <a:avLst/>
            </a:prstTxWarp>
          </a:bodyPr>
          <a:lstStyle/>
          <a:p>
            <a:pPr eaLnBrk="1" hangingPunct="1">
              <a:spcBef>
                <a:spcPct val="0"/>
              </a:spcBef>
            </a:pPr>
            <a:r>
              <a:rPr lang="en-US" smtClean="0"/>
              <a:t>S1-Q32</a:t>
            </a:r>
          </a:p>
        </p:txBody>
      </p:sp>
      <p:sp>
        <p:nvSpPr>
          <p:cNvPr id="60420"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2" tIns="46587" rIns="93172" bIns="46587" anchor="b"/>
          <a:lstStyle/>
          <a:p>
            <a:pPr algn="r" defTabSz="931863"/>
            <a:fld id="{FF04A35C-D1DC-46B3-9AA0-9C6DEB49B95D}" type="slidenum">
              <a:rPr lang="en-US" sz="1200">
                <a:latin typeface="Calibri" pitchFamily="34" charset="0"/>
              </a:rPr>
              <a:pPr algn="r" defTabSz="931863"/>
              <a:t>8</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lIns="93172" tIns="46587" rIns="93172" bIns="46587" numCol="1" anchor="t" anchorCtr="0" compatLnSpc="1">
            <a:prstTxWarp prst="textNoShape">
              <a:avLst/>
            </a:prstTxWarp>
          </a:bodyPr>
          <a:lstStyle/>
          <a:p>
            <a:pPr eaLnBrk="1" hangingPunct="1">
              <a:spcBef>
                <a:spcPct val="0"/>
              </a:spcBef>
            </a:pPr>
            <a:r>
              <a:rPr lang="en-US" smtClean="0"/>
              <a:t>THE PROJECT USED A VARIETY OF QUESTION STYLES.  THIS SHORT GROUP WE CALL “COMPETING WORLD VIEWS” WHERE RESPONDENT IS ASKED WHICH ONE OF TWO STATEMENTS REPRESNTS THEIR VIEW MORE CLOSELY, EVEN IF NOT EXACTLY, INCLUDLING A DON’T KNOW OPTION.  THE STATEMENTS ROTATE SO HALF RESPONDENS SEE STATEMENT A FIRST AND HALF SEE STATEMENT B FIRST – THIS NEUTRALIZES INFLUENCE OF STATEMENT ORDERING.  FOR OUR RADIO AUDIENCE I WILL READ THE STATEMENTS AND PROVIDE THE PERCENTAGES OF EACH.  </a:t>
            </a:r>
          </a:p>
        </p:txBody>
      </p:sp>
      <p:sp>
        <p:nvSpPr>
          <p:cNvPr id="5632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2" tIns="46587" rIns="93172" bIns="46587" anchor="b"/>
          <a:lstStyle/>
          <a:p>
            <a:pPr algn="r" defTabSz="931863"/>
            <a:fld id="{41C020B9-F791-4BB0-AA87-9DF94A7C9DF4}" type="slidenum">
              <a:rPr lang="en-US" sz="1200">
                <a:latin typeface="Calibri" pitchFamily="34" charset="0"/>
              </a:rPr>
              <a:pPr algn="r" defTabSz="931863"/>
              <a:t>9</a:t>
            </a:fld>
            <a:endParaRPr 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lIns="93177" tIns="46589" rIns="93177" bIns="46589" numCol="1" anchor="t" anchorCtr="0" compatLnSpc="1">
            <a:prstTxWarp prst="textNoShape">
              <a:avLst/>
            </a:prstTxWarp>
          </a:bodyPr>
          <a:lstStyle/>
          <a:p>
            <a:pPr eaLnBrk="1" hangingPunct="1">
              <a:spcBef>
                <a:spcPct val="0"/>
              </a:spcBef>
            </a:pPr>
            <a:r>
              <a:rPr lang="en-US" smtClean="0"/>
              <a:t>S3-Q44</a:t>
            </a:r>
          </a:p>
        </p:txBody>
      </p:sp>
      <p:sp>
        <p:nvSpPr>
          <p:cNvPr id="11264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658F3A68-1C55-4438-94EC-509D80DA753A}" type="slidenum">
              <a:rPr lang="en-US" sz="1200">
                <a:latin typeface="Calibri" pitchFamily="34" charset="0"/>
              </a:rPr>
              <a:pPr algn="r" defTabSz="931863"/>
              <a:t>10</a:t>
            </a:fld>
            <a:endParaRPr 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lIns="93172" tIns="46587" rIns="93172" bIns="46587" numCol="1" anchor="t" anchorCtr="0" compatLnSpc="1">
            <a:prstTxWarp prst="textNoShape">
              <a:avLst/>
            </a:prstTxWarp>
          </a:bodyPr>
          <a:lstStyle/>
          <a:p>
            <a:pPr eaLnBrk="1" hangingPunct="1">
              <a:spcBef>
                <a:spcPct val="0"/>
              </a:spcBef>
            </a:pPr>
            <a:r>
              <a:rPr lang="en-US" smtClean="0"/>
              <a:t>S2-50</a:t>
            </a:r>
          </a:p>
        </p:txBody>
      </p:sp>
      <p:sp>
        <p:nvSpPr>
          <p:cNvPr id="6144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2" tIns="46587" rIns="93172" bIns="46587" anchor="b"/>
          <a:lstStyle/>
          <a:p>
            <a:pPr algn="r" defTabSz="931863"/>
            <a:fld id="{1433B4F4-00E7-4A95-A4A8-0297141581EB}" type="slidenum">
              <a:rPr lang="en-US" sz="1200">
                <a:latin typeface="Calibri" pitchFamily="34" charset="0"/>
              </a:rPr>
              <a:pPr algn="r" defTabSz="931863"/>
              <a:t>11</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477000"/>
            <a:ext cx="8229600" cy="244475"/>
          </a:xfrm>
          <a:prstGeom prst="rect">
            <a:avLst/>
          </a:prstGeom>
        </p:spPr>
        <p:txBody>
          <a:bodyPr/>
          <a:lstStyle>
            <a:lvl1pPr fontAlgn="auto">
              <a:spcBef>
                <a:spcPts val="0"/>
              </a:spcBef>
              <a:spcAft>
                <a:spcPts val="0"/>
              </a:spcAft>
              <a:defRPr>
                <a:latin typeface="+mn-lt"/>
              </a:defRPr>
            </a:lvl1pPr>
          </a:lstStyle>
          <a:p>
            <a:pPr>
              <a:defRPr/>
            </a:pPr>
            <a:fld id="{9C4BDED3-CABF-469C-964F-6DA644C50643}" type="datetime1">
              <a:rPr lang="en-US"/>
              <a:pPr>
                <a:defRPr/>
              </a:pPr>
              <a:t>2/28/2014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15ED6EAF-D77B-4573-B054-A2A82450BB6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77000"/>
            <a:ext cx="8229600" cy="244475"/>
          </a:xfrm>
          <a:prstGeom prst="rect">
            <a:avLst/>
          </a:prstGeom>
        </p:spPr>
        <p:txBody>
          <a:bodyPr/>
          <a:lstStyle>
            <a:lvl1pPr fontAlgn="auto">
              <a:spcBef>
                <a:spcPts val="0"/>
              </a:spcBef>
              <a:spcAft>
                <a:spcPts val="0"/>
              </a:spcAft>
              <a:defRPr>
                <a:latin typeface="+mn-lt"/>
              </a:defRPr>
            </a:lvl1pPr>
          </a:lstStyle>
          <a:p>
            <a:pPr>
              <a:defRPr/>
            </a:pPr>
            <a:fld id="{01E0DA4F-53D2-4A7F-9633-0C02856000BF}" type="datetime1">
              <a:rPr lang="en-US"/>
              <a:pPr>
                <a:defRPr/>
              </a:pPr>
              <a:t>2/28/2014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3C46D1D-7478-47E4-A166-D119EBA65A9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77000"/>
            <a:ext cx="8229600" cy="244475"/>
          </a:xfrm>
          <a:prstGeom prst="rect">
            <a:avLst/>
          </a:prstGeom>
        </p:spPr>
        <p:txBody>
          <a:bodyPr/>
          <a:lstStyle>
            <a:lvl1pPr fontAlgn="auto">
              <a:spcBef>
                <a:spcPts val="0"/>
              </a:spcBef>
              <a:spcAft>
                <a:spcPts val="0"/>
              </a:spcAft>
              <a:defRPr>
                <a:latin typeface="+mn-lt"/>
              </a:defRPr>
            </a:lvl1pPr>
          </a:lstStyle>
          <a:p>
            <a:pPr>
              <a:defRPr/>
            </a:pPr>
            <a:fld id="{C313A11F-D5D5-4DEE-BCC0-35764959054C}" type="datetime1">
              <a:rPr lang="en-US"/>
              <a:pPr>
                <a:defRPr/>
              </a:pPr>
              <a:t>2/28/2014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0683204A-F636-489F-95F5-80EA616A76A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6FF9596-68C9-47AA-B6AE-CECBD4D18605}" type="datetimeFigureOut">
              <a:rPr lang="en-US">
                <a:solidFill>
                  <a:srgbClr val="000000"/>
                </a:solidFill>
              </a:rPr>
              <a:pPr/>
              <a:t>2/28/2014</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F667BB5-5B40-4193-9AAD-64612F117B2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A53352D-9658-48E8-867C-DBBAB7287B59}" type="datetimeFigureOut">
              <a:rPr lang="en-US">
                <a:solidFill>
                  <a:srgbClr val="000000"/>
                </a:solidFill>
              </a:rPr>
              <a:pPr/>
              <a:t>2/28/2014</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77E852-9D8D-4AAA-B685-5DC00163696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1E7217-1138-4DEC-9381-A8F107D37A5C}" type="datetimeFigureOut">
              <a:rPr lang="en-US">
                <a:solidFill>
                  <a:srgbClr val="000000"/>
                </a:solidFill>
              </a:rPr>
              <a:pPr/>
              <a:t>2/28/2014</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9BF411-8DB9-4521-AB76-82594560A26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1A53205-2675-453C-AA2B-867C1C0F28EB}" type="datetimeFigureOut">
              <a:rPr lang="en-US">
                <a:solidFill>
                  <a:srgbClr val="000000"/>
                </a:solidFill>
              </a:rPr>
              <a:pPr/>
              <a:t>2/28/2014</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D5515DE-BE93-42CE-BB69-6F40A0ACB11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76F7D4C7-1379-4933-B61B-70AB353DB428}" type="datetimeFigureOut">
              <a:rPr lang="en-US">
                <a:solidFill>
                  <a:srgbClr val="000000"/>
                </a:solidFill>
              </a:rPr>
              <a:pPr/>
              <a:t>2/28/2014</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7D0FAA8-5C7A-4D14-B164-51A71DC869B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C317E36-0CBF-4B21-94BF-69C26F28E653}" type="datetimeFigureOut">
              <a:rPr lang="en-US">
                <a:solidFill>
                  <a:srgbClr val="000000"/>
                </a:solidFill>
              </a:rPr>
              <a:pPr/>
              <a:t>2/28/2014</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B7F0A74-7F53-4232-93E3-FF2C817A2DE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A27040C-6898-4A97-AE58-4222205ECFAB}" type="datetimeFigureOut">
              <a:rPr lang="en-US">
                <a:solidFill>
                  <a:srgbClr val="000000"/>
                </a:solidFill>
              </a:rPr>
              <a:pPr/>
              <a:t>2/28/2014</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6574E43-1295-4EAB-8C9C-D822812EF4C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6095D28-3C10-4FF9-B89B-2C9EA8B35B82}" type="datetimeFigureOut">
              <a:rPr lang="en-US">
                <a:solidFill>
                  <a:srgbClr val="000000"/>
                </a:solidFill>
              </a:rPr>
              <a:pPr/>
              <a:t>2/28/2014</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5C0EBEB-1142-459C-905C-4B458FB07AE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77000"/>
            <a:ext cx="8229600" cy="244475"/>
          </a:xfrm>
          <a:prstGeom prst="rect">
            <a:avLst/>
          </a:prstGeom>
        </p:spPr>
        <p:txBody>
          <a:bodyPr/>
          <a:lstStyle>
            <a:lvl1pPr fontAlgn="auto">
              <a:spcBef>
                <a:spcPts val="0"/>
              </a:spcBef>
              <a:spcAft>
                <a:spcPts val="0"/>
              </a:spcAft>
              <a:defRPr>
                <a:latin typeface="+mn-lt"/>
              </a:defRPr>
            </a:lvl1pPr>
          </a:lstStyle>
          <a:p>
            <a:pPr>
              <a:defRPr/>
            </a:pPr>
            <a:fld id="{19EB3BF8-043A-4C1F-89A3-5B8EE0ED2101}" type="datetime1">
              <a:rPr lang="en-US"/>
              <a:pPr>
                <a:defRPr/>
              </a:pPr>
              <a:t>2/28/2014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A55765A-2E9C-4502-91BF-24D8FE8AA497}"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9F8A684-4DC2-4FAD-9739-30180EBFA5AD}" type="datetimeFigureOut">
              <a:rPr lang="en-US">
                <a:solidFill>
                  <a:srgbClr val="000000"/>
                </a:solidFill>
              </a:rPr>
              <a:pPr/>
              <a:t>2/28/2014</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A94A9CB-0224-4D4B-928D-F8EC186C6E5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DFD784B-1F96-44DF-AB7D-0DB0704B354F}" type="datetimeFigureOut">
              <a:rPr lang="en-US">
                <a:solidFill>
                  <a:srgbClr val="000000"/>
                </a:solidFill>
              </a:rPr>
              <a:pPr/>
              <a:t>2/28/2014</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2CBFBD0-F5CE-47AF-A712-2BDA0247837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480E6EC-1C22-4FC5-9B4B-08DDB98ED9BE}" type="datetimeFigureOut">
              <a:rPr lang="en-US">
                <a:solidFill>
                  <a:srgbClr val="000000"/>
                </a:solidFill>
              </a:rPr>
              <a:pPr/>
              <a:t>2/28/2014</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E04447C-729D-457D-8C29-65D3ACE78A5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D142D2FA-3CA7-43D3-B5CC-B8C1616A349B}" type="datetimeFigureOut">
              <a:rPr lang="en-US">
                <a:solidFill>
                  <a:srgbClr val="000000"/>
                </a:solidFill>
              </a:rPr>
              <a:pPr/>
              <a:t>2/28/2014</a:t>
            </a:fld>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8D8944E7-CBA2-412C-8031-F226B6A3858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2C467A35-326E-4235-BBB1-C70A59763E86}" type="datetimeFigureOut">
              <a:rPr lang="en-US">
                <a:solidFill>
                  <a:srgbClr val="000000"/>
                </a:solidFill>
              </a:rPr>
              <a:pPr/>
              <a:t>2/28/2014</a:t>
            </a:fld>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2825B3AC-CAD5-4E68-BA15-D06105C3E5A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54E8FFE-4FDB-4A89-B6BC-5924B8AD7419}" type="datetimeFigureOut">
              <a:rPr lang="en-US">
                <a:solidFill>
                  <a:srgbClr val="000000"/>
                </a:solidFill>
              </a:rPr>
              <a:pPr/>
              <a:t>2/28/2014</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F74E521-111A-4E0A-9FED-54C915980EA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4A6DE7D-80EC-4548-B1E1-276D171CDDA8}" type="datetimeFigureOut">
              <a:rPr lang="en-US">
                <a:solidFill>
                  <a:srgbClr val="000000"/>
                </a:solidFill>
              </a:rPr>
              <a:pPr/>
              <a:t>2/28/2014</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33526E4-3D97-43C1-928F-4642592F4AD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CFD56DA-725D-4EC5-8AC2-58E0AE74E948}" type="datetimeFigureOut">
              <a:rPr lang="en-US">
                <a:solidFill>
                  <a:srgbClr val="000000"/>
                </a:solidFill>
              </a:rPr>
              <a:pPr/>
              <a:t>2/28/2014</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35B28F0-6C56-41DB-8FC5-CFF0FDA206A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54F7E22-B30D-4801-8086-C24EB6A9B53F}" type="datetimeFigureOut">
              <a:rPr lang="en-US">
                <a:solidFill>
                  <a:srgbClr val="000000"/>
                </a:solidFill>
              </a:rPr>
              <a:pPr/>
              <a:t>2/28/2014</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9863A6A-077F-4839-AC31-3011E672431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999F858-21BD-4D38-8445-D75B6ED0EA20}" type="datetimeFigureOut">
              <a:rPr lang="en-US">
                <a:solidFill>
                  <a:srgbClr val="000000"/>
                </a:solidFill>
              </a:rPr>
              <a:pPr/>
              <a:t>2/28/2014</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3618792-ACC5-4C76-9954-5977DC2D7D0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477000"/>
            <a:ext cx="8229600" cy="244475"/>
          </a:xfrm>
          <a:prstGeom prst="rect">
            <a:avLst/>
          </a:prstGeom>
        </p:spPr>
        <p:txBody>
          <a:bodyPr/>
          <a:lstStyle>
            <a:lvl1pPr fontAlgn="auto">
              <a:spcBef>
                <a:spcPts val="0"/>
              </a:spcBef>
              <a:spcAft>
                <a:spcPts val="0"/>
              </a:spcAft>
              <a:defRPr>
                <a:latin typeface="+mn-lt"/>
              </a:defRPr>
            </a:lvl1pPr>
          </a:lstStyle>
          <a:p>
            <a:pPr>
              <a:defRPr/>
            </a:pPr>
            <a:fld id="{D8BDFF02-13E8-4AA1-8D1C-CA1FC7628A9E}" type="datetime1">
              <a:rPr lang="en-US"/>
              <a:pPr>
                <a:defRPr/>
              </a:pPr>
              <a:t>2/28/2014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CC12FEFF-C685-4B1B-85C9-5765D2C6FD30}"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D76A984-E2B6-4581-AC5E-C0D363D15E6A}" type="datetimeFigureOut">
              <a:rPr lang="en-US">
                <a:solidFill>
                  <a:srgbClr val="000000"/>
                </a:solidFill>
              </a:rPr>
              <a:pPr/>
              <a:t>2/28/2014</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CAFED58-584C-4790-9A60-D46E298B889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D638810-939F-49B8-B9DD-688CBB270EF7}" type="datetimeFigureOut">
              <a:rPr lang="en-US">
                <a:solidFill>
                  <a:srgbClr val="000000"/>
                </a:solidFill>
              </a:rPr>
              <a:pPr/>
              <a:t>2/28/2014</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9C522F9-1FB3-4096-96DD-948066E1CCC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CFC0B21-132F-4E7C-B1D8-B7DBD7A00FAC}" type="datetimeFigureOut">
              <a:rPr lang="en-US">
                <a:solidFill>
                  <a:srgbClr val="000000"/>
                </a:solidFill>
              </a:rPr>
              <a:pPr/>
              <a:t>2/28/2014</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C4CBB8B-8EB1-4266-BE2F-8E6D7473288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1071031-7BE6-4326-A904-3ABF231322B8}" type="datetimeFigureOut">
              <a:rPr lang="en-US">
                <a:solidFill>
                  <a:srgbClr val="000000"/>
                </a:solidFill>
              </a:rPr>
              <a:pPr/>
              <a:t>2/28/2014</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73DB296-DFE5-4F6F-BFD0-A5EA6313823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BD883C-24C4-422F-91D0-C01F8FD5D5D5}" type="datetimeFigureOut">
              <a:rPr lang="en-US">
                <a:solidFill>
                  <a:srgbClr val="000000"/>
                </a:solidFill>
              </a:rPr>
              <a:pPr/>
              <a:t>2/28/2014</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6784C78-9A85-46FC-94E5-93EF7A2292E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46197DE-4797-4175-889F-8B26493165A8}" type="datetimeFigureOut">
              <a:rPr lang="en-US">
                <a:solidFill>
                  <a:srgbClr val="000000"/>
                </a:solidFill>
              </a:rPr>
              <a:pPr/>
              <a:t>2/28/2014</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2F8B3C0-BE71-457F-AFD8-C4EBFAEE4D5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5A5E9D8B-D61D-4598-BBC5-EAD0618C5131}" type="datetimeFigureOut">
              <a:rPr lang="en-US">
                <a:solidFill>
                  <a:srgbClr val="000000"/>
                </a:solidFill>
              </a:rPr>
              <a:pPr/>
              <a:t>2/28/2014</a:t>
            </a:fld>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D2CA359-E735-492B-9F3E-488D4F91223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460D5606-7B74-463C-AA10-80AE95BC49BB}" type="datetimeFigureOut">
              <a:rPr lang="en-US">
                <a:solidFill>
                  <a:srgbClr val="000000"/>
                </a:solidFill>
              </a:rPr>
              <a:pPr/>
              <a:t>2/28/2014</a:t>
            </a:fld>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03CA427-28B3-4C32-8A37-DF86FE98129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54E8FFE-4FDB-4A89-B6BC-5924B8AD7419}" type="datetimeFigureOut">
              <a:rPr lang="en-US">
                <a:solidFill>
                  <a:srgbClr val="000000"/>
                </a:solidFill>
              </a:rPr>
              <a:pPr/>
              <a:t>2/28/2014</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F74E521-111A-4E0A-9FED-54C915980EA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4A6DE7D-80EC-4548-B1E1-276D171CDDA8}" type="datetimeFigureOut">
              <a:rPr lang="en-US">
                <a:solidFill>
                  <a:srgbClr val="000000"/>
                </a:solidFill>
              </a:rPr>
              <a:pPr/>
              <a:t>2/28/2014</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33526E4-3D97-43C1-928F-4642592F4AD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77000"/>
            <a:ext cx="8229600" cy="244475"/>
          </a:xfrm>
          <a:prstGeom prst="rect">
            <a:avLst/>
          </a:prstGeom>
        </p:spPr>
        <p:txBody>
          <a:bodyPr/>
          <a:lstStyle>
            <a:lvl1pPr fontAlgn="auto">
              <a:spcBef>
                <a:spcPts val="0"/>
              </a:spcBef>
              <a:spcAft>
                <a:spcPts val="0"/>
              </a:spcAft>
              <a:defRPr>
                <a:latin typeface="+mn-lt"/>
              </a:defRPr>
            </a:lvl1pPr>
          </a:lstStyle>
          <a:p>
            <a:pPr>
              <a:defRPr/>
            </a:pPr>
            <a:fld id="{16197553-E9BF-4B5D-AA15-E5571798B44F}" type="datetime1">
              <a:rPr lang="en-US"/>
              <a:pPr>
                <a:defRPr/>
              </a:pPr>
              <a:t>2/28/2014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E3B6650-7406-4544-9C1D-8BC9B56F1435}"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CFD56DA-725D-4EC5-8AC2-58E0AE74E948}" type="datetimeFigureOut">
              <a:rPr lang="en-US">
                <a:solidFill>
                  <a:srgbClr val="000000"/>
                </a:solidFill>
              </a:rPr>
              <a:pPr/>
              <a:t>2/28/2014</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35B28F0-6C56-41DB-8FC5-CFF0FDA206A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54F7E22-B30D-4801-8086-C24EB6A9B53F}" type="datetimeFigureOut">
              <a:rPr lang="en-US">
                <a:solidFill>
                  <a:srgbClr val="000000"/>
                </a:solidFill>
              </a:rPr>
              <a:pPr/>
              <a:t>2/28/2014</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9863A6A-077F-4839-AC31-3011E672431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999F858-21BD-4D38-8445-D75B6ED0EA20}" type="datetimeFigureOut">
              <a:rPr lang="en-US">
                <a:solidFill>
                  <a:srgbClr val="000000"/>
                </a:solidFill>
              </a:rPr>
              <a:pPr/>
              <a:t>2/28/2014</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3618792-ACC5-4C76-9954-5977DC2D7D0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D76A984-E2B6-4581-AC5E-C0D363D15E6A}" type="datetimeFigureOut">
              <a:rPr lang="en-US">
                <a:solidFill>
                  <a:srgbClr val="000000"/>
                </a:solidFill>
              </a:rPr>
              <a:pPr/>
              <a:t>2/28/2014</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CAFED58-584C-4790-9A60-D46E298B889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D638810-939F-49B8-B9DD-688CBB270EF7}" type="datetimeFigureOut">
              <a:rPr lang="en-US">
                <a:solidFill>
                  <a:srgbClr val="000000"/>
                </a:solidFill>
              </a:rPr>
              <a:pPr/>
              <a:t>2/28/2014</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9C522F9-1FB3-4096-96DD-948066E1CCC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CFC0B21-132F-4E7C-B1D8-B7DBD7A00FAC}" type="datetimeFigureOut">
              <a:rPr lang="en-US">
                <a:solidFill>
                  <a:srgbClr val="000000"/>
                </a:solidFill>
              </a:rPr>
              <a:pPr/>
              <a:t>2/28/2014</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C4CBB8B-8EB1-4266-BE2F-8E6D7473288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1071031-7BE6-4326-A904-3ABF231322B8}" type="datetimeFigureOut">
              <a:rPr lang="en-US">
                <a:solidFill>
                  <a:srgbClr val="000000"/>
                </a:solidFill>
              </a:rPr>
              <a:pPr/>
              <a:t>2/28/2014</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73DB296-DFE5-4F6F-BFD0-A5EA6313823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BD883C-24C4-422F-91D0-C01F8FD5D5D5}" type="datetimeFigureOut">
              <a:rPr lang="en-US">
                <a:solidFill>
                  <a:srgbClr val="000000"/>
                </a:solidFill>
              </a:rPr>
              <a:pPr/>
              <a:t>2/28/2014</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6784C78-9A85-46FC-94E5-93EF7A2292E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46197DE-4797-4175-889F-8B26493165A8}" type="datetimeFigureOut">
              <a:rPr lang="en-US">
                <a:solidFill>
                  <a:srgbClr val="000000"/>
                </a:solidFill>
              </a:rPr>
              <a:pPr/>
              <a:t>2/28/2014</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2F8B3C0-BE71-457F-AFD8-C4EBFAEE4D5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5A5E9D8B-D61D-4598-BBC5-EAD0618C5131}" type="datetimeFigureOut">
              <a:rPr lang="en-US">
                <a:solidFill>
                  <a:srgbClr val="000000"/>
                </a:solidFill>
              </a:rPr>
              <a:pPr/>
              <a:t>2/28/2014</a:t>
            </a:fld>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D2CA359-E735-492B-9F3E-488D4F91223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477000"/>
            <a:ext cx="8229600" cy="244475"/>
          </a:xfrm>
          <a:prstGeom prst="rect">
            <a:avLst/>
          </a:prstGeom>
        </p:spPr>
        <p:txBody>
          <a:bodyPr/>
          <a:lstStyle>
            <a:lvl1pPr fontAlgn="auto">
              <a:spcBef>
                <a:spcPts val="0"/>
              </a:spcBef>
              <a:spcAft>
                <a:spcPts val="0"/>
              </a:spcAft>
              <a:defRPr>
                <a:latin typeface="+mn-lt"/>
              </a:defRPr>
            </a:lvl1pPr>
          </a:lstStyle>
          <a:p>
            <a:pPr>
              <a:defRPr/>
            </a:pPr>
            <a:fld id="{9C3512CB-D2B7-4EBC-A896-BFB319A01D02}" type="datetime1">
              <a:rPr lang="en-US"/>
              <a:pPr>
                <a:defRPr/>
              </a:pPr>
              <a:t>2/28/2014</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26860E67-533E-4236-B546-2FA0520F3081}"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460D5606-7B74-463C-AA10-80AE95BC49BB}" type="datetimeFigureOut">
              <a:rPr lang="en-US">
                <a:solidFill>
                  <a:srgbClr val="000000"/>
                </a:solidFill>
              </a:rPr>
              <a:pPr/>
              <a:t>2/28/2014</a:t>
            </a:fld>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03CA427-28B3-4C32-8A37-DF86FE98129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B6742ED-0100-43F2-8112-69B0B2404D0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CE7CC0-7CBB-4B49-BBEE-694B32DF931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B2E9779-041F-4BAF-A303-269D5B26F5D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70EA86-B4E7-446B-8DE0-C9566414172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FAF6F2C-5CD8-447E-857C-2BD21E1718B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D863E53-A63E-4A34-B88F-5CFDFCEAD02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F0CDBF2-EA33-4D1B-9957-6C36C5ED97E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5C8AB09-864A-4992-B8BE-7EDD04496A6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88D5814-BF33-4008-8C1F-6B1882F576B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477000"/>
            <a:ext cx="8229600" cy="244475"/>
          </a:xfrm>
          <a:prstGeom prst="rect">
            <a:avLst/>
          </a:prstGeom>
        </p:spPr>
        <p:txBody>
          <a:bodyPr/>
          <a:lstStyle>
            <a:lvl1pPr fontAlgn="auto">
              <a:spcBef>
                <a:spcPts val="0"/>
              </a:spcBef>
              <a:spcAft>
                <a:spcPts val="0"/>
              </a:spcAft>
              <a:defRPr>
                <a:latin typeface="+mn-lt"/>
              </a:defRPr>
            </a:lvl1pPr>
          </a:lstStyle>
          <a:p>
            <a:pPr>
              <a:defRPr/>
            </a:pPr>
            <a:fld id="{4259637E-36D6-46D1-AC7B-31A653048A57}" type="datetime1">
              <a:rPr lang="en-US"/>
              <a:pPr>
                <a:defRPr/>
              </a:pPr>
              <a:t>2/28/2014</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a:defRPr/>
            </a:pPr>
            <a:endParaRPr lang="en-US"/>
          </a:p>
        </p:txBody>
      </p:sp>
      <p:sp>
        <p:nvSpPr>
          <p:cNvPr id="5" name="Slide Number Placeholder 4"/>
          <p:cNvSpPr>
            <a:spLocks noGrp="1"/>
          </p:cNvSpPr>
          <p:nvPr>
            <p:ph type="sldNum" sz="quarter" idx="12"/>
          </p:nvPr>
        </p:nvSpPr>
        <p:spPr>
          <a:xfrm>
            <a:off x="0" y="0"/>
            <a:ext cx="685800" cy="501650"/>
          </a:xfrm>
          <a:prstGeom prst="rect">
            <a:avLst/>
          </a:prstGeom>
        </p:spPr>
        <p:txBody>
          <a:bodyPr/>
          <a:lstStyle>
            <a:lvl1pPr fontAlgn="auto">
              <a:spcBef>
                <a:spcPts val="0"/>
              </a:spcBef>
              <a:spcAft>
                <a:spcPts val="0"/>
              </a:spcAft>
              <a:defRPr>
                <a:latin typeface="+mn-lt"/>
              </a:defRPr>
            </a:lvl1pPr>
          </a:lstStyle>
          <a:p>
            <a:pPr>
              <a:defRPr/>
            </a:pPr>
            <a:fld id="{9099E8E7-EC08-448B-A654-BC212A013D23}"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5434967-37F4-4402-AC78-2EB5126C840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C794E8A-B279-4BCB-BE6B-8E4FB4F398C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D8AD3DB-918F-4863-9FED-70464893E46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BDAF36B0-C63C-4BAD-BC8B-346C0D95E9A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4B36254-4C07-4A81-BA49-BF55B38D0948}" type="datetime1">
              <a:rPr lang="en-US" smtClean="0">
                <a:solidFill>
                  <a:srgbClr val="DBF5F9">
                    <a:shade val="90000"/>
                  </a:srgbClr>
                </a:solidFill>
              </a:rPr>
              <a:pPr/>
              <a:t>2/28/2014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0F2C2993-BA2E-448B-BF1A-52BD69AD785E}"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B3EF61-911E-4A70-B766-A2949F11600E}" type="datetime1">
              <a:rPr lang="en-US" smtClean="0">
                <a:solidFill>
                  <a:srgbClr val="04617B">
                    <a:shade val="90000"/>
                  </a:srgbClr>
                </a:solidFill>
              </a:rPr>
              <a:pPr/>
              <a:t>2/28/2014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0F2C2993-BA2E-448B-BF1A-52BD69AD785E}"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2E0F45B-313F-45F3-A74E-E445D5FBEA59}" type="datetime1">
              <a:rPr lang="en-US" smtClean="0">
                <a:solidFill>
                  <a:srgbClr val="DBF5F9">
                    <a:shade val="90000"/>
                  </a:srgbClr>
                </a:solidFill>
              </a:rPr>
              <a:pPr/>
              <a:t>2/28/2014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0F2C2993-BA2E-448B-BF1A-52BD69AD785E}"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055373C-99E2-4848-BD90-6B8FA6172419}" type="datetime1">
              <a:rPr lang="en-US" smtClean="0">
                <a:solidFill>
                  <a:srgbClr val="04617B">
                    <a:shade val="90000"/>
                  </a:srgbClr>
                </a:solidFill>
              </a:rPr>
              <a:pPr/>
              <a:t>2/28/2014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0F2C2993-BA2E-448B-BF1A-52BD69AD785E}"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FEB6327-FAD8-4E34-B50B-DF4D8B977720}" type="datetime1">
              <a:rPr lang="en-US" smtClean="0">
                <a:solidFill>
                  <a:srgbClr val="04617B">
                    <a:shade val="90000"/>
                  </a:srgbClr>
                </a:solidFill>
              </a:rPr>
              <a:pPr/>
              <a:t>2/28/2014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0F2C2993-BA2E-448B-BF1A-52BD69AD785E}"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651A18B-EF62-4EFD-98C1-8893E67FF5DB}" type="datetime1">
              <a:rPr lang="en-US" smtClean="0">
                <a:solidFill>
                  <a:srgbClr val="04617B">
                    <a:shade val="90000"/>
                  </a:srgbClr>
                </a:solidFill>
              </a:rPr>
              <a:pPr/>
              <a:t>2/28/2014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0F2C2993-BA2E-448B-BF1A-52BD69AD785E}"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7000"/>
            <a:ext cx="8229600" cy="244475"/>
          </a:xfrm>
          <a:prstGeom prst="rect">
            <a:avLst/>
          </a:prstGeom>
        </p:spPr>
        <p:txBody>
          <a:bodyPr/>
          <a:lstStyle>
            <a:lvl1pPr fontAlgn="auto">
              <a:spcBef>
                <a:spcPts val="0"/>
              </a:spcBef>
              <a:spcAft>
                <a:spcPts val="0"/>
              </a:spcAft>
              <a:defRPr>
                <a:latin typeface="+mn-lt"/>
              </a:defRPr>
            </a:lvl1pPr>
          </a:lstStyle>
          <a:p>
            <a:pPr>
              <a:defRPr/>
            </a:pPr>
            <a:fld id="{B7DD197B-8DB0-48FC-A0EE-413FDA6BDDA8}" type="datetime1">
              <a:rPr lang="en-US"/>
              <a:pPr>
                <a:defRPr/>
              </a:pPr>
              <a:t>2/28/2014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EAC83248-10CE-422D-8E52-FABA1C154EA0}"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7D905D-B6F3-40F2-839B-43E8FD12BE8A}" type="datetime1">
              <a:rPr lang="en-US" smtClean="0">
                <a:solidFill>
                  <a:srgbClr val="04617B">
                    <a:shade val="90000"/>
                  </a:srgbClr>
                </a:solidFill>
              </a:rPr>
              <a:pPr/>
              <a:t>2/28/2014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0F2C2993-BA2E-448B-BF1A-52BD69AD785E}"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1498CF-C1BA-4C2F-926A-6C33289E6783}" type="datetime1">
              <a:rPr lang="en-US" smtClean="0">
                <a:solidFill>
                  <a:srgbClr val="04617B">
                    <a:shade val="90000"/>
                  </a:srgbClr>
                </a:solidFill>
              </a:rPr>
              <a:pPr/>
              <a:t>2/28/2014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0F2C2993-BA2E-448B-BF1A-52BD69AD785E}"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4FCB1A4-FA5D-4BAD-A6E5-D8D490C1F626}" type="datetime1">
              <a:rPr lang="en-US" smtClean="0">
                <a:solidFill>
                  <a:srgbClr val="04617B">
                    <a:shade val="90000"/>
                  </a:srgbClr>
                </a:solidFill>
              </a:rPr>
              <a:pPr/>
              <a:t>2/28/2014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0F2C2993-BA2E-448B-BF1A-52BD69AD785E}"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D1F8B1-5BBD-4ED3-891A-47D74D4D65B8}" type="datetime1">
              <a:rPr lang="en-US" smtClean="0">
                <a:solidFill>
                  <a:srgbClr val="04617B">
                    <a:shade val="90000"/>
                  </a:srgbClr>
                </a:solidFill>
              </a:rPr>
              <a:pPr/>
              <a:t>2/28/2014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0F2C2993-BA2E-448B-BF1A-52BD69AD785E}"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0E5EBF-0888-4A26-9B39-4C21B895974B}" type="datetime1">
              <a:rPr lang="en-US" smtClean="0">
                <a:solidFill>
                  <a:srgbClr val="04617B">
                    <a:shade val="90000"/>
                  </a:srgbClr>
                </a:solidFill>
              </a:rPr>
              <a:pPr/>
              <a:t>2/28/2014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0F2C2993-BA2E-448B-BF1A-52BD69AD785E}"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DB7CF7-C07D-4145-871D-50D71D68E418}" type="datetimeFigureOut">
              <a:rPr lang="en-US">
                <a:solidFill>
                  <a:prstClr val="black">
                    <a:tint val="75000"/>
                  </a:prstClr>
                </a:solidFill>
              </a:rPr>
              <a:pPr/>
              <a:t>2/28/2014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6B7120-6B64-4841-8E20-6E2AB771C23D}"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DB7CF7-C07D-4145-871D-50D71D68E418}" type="datetimeFigureOut">
              <a:rPr lang="en-US">
                <a:solidFill>
                  <a:prstClr val="black">
                    <a:tint val="75000"/>
                  </a:prstClr>
                </a:solidFill>
              </a:rPr>
              <a:pPr/>
              <a:t>2/28/2014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6B7120-6B64-4841-8E20-6E2AB771C23D}"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B7CF7-C07D-4145-871D-50D71D68E418}" type="datetimeFigureOut">
              <a:rPr lang="en-US">
                <a:solidFill>
                  <a:prstClr val="black">
                    <a:tint val="75000"/>
                  </a:prstClr>
                </a:solidFill>
              </a:rPr>
              <a:pPr/>
              <a:t>2/28/2014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6B7120-6B64-4841-8E20-6E2AB771C23D}"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DB7CF7-C07D-4145-871D-50D71D68E418}" type="datetimeFigureOut">
              <a:rPr lang="en-US">
                <a:solidFill>
                  <a:prstClr val="black">
                    <a:tint val="75000"/>
                  </a:prstClr>
                </a:solidFill>
              </a:rPr>
              <a:pPr/>
              <a:t>2/28/2014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6B7120-6B64-4841-8E20-6E2AB771C23D}"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DB7CF7-C07D-4145-871D-50D71D68E418}" type="datetimeFigureOut">
              <a:rPr lang="en-US">
                <a:solidFill>
                  <a:prstClr val="black">
                    <a:tint val="75000"/>
                  </a:prstClr>
                </a:solidFill>
              </a:rPr>
              <a:pPr/>
              <a:t>2/28/2014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6B7120-6B64-4841-8E20-6E2AB771C23D}"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77000"/>
            <a:ext cx="8229600" cy="244475"/>
          </a:xfrm>
          <a:prstGeom prst="rect">
            <a:avLst/>
          </a:prstGeom>
        </p:spPr>
        <p:txBody>
          <a:bodyPr/>
          <a:lstStyle>
            <a:lvl1pPr fontAlgn="auto">
              <a:spcBef>
                <a:spcPts val="0"/>
              </a:spcBef>
              <a:spcAft>
                <a:spcPts val="0"/>
              </a:spcAft>
              <a:defRPr>
                <a:latin typeface="+mn-lt"/>
              </a:defRPr>
            </a:lvl1pPr>
          </a:lstStyle>
          <a:p>
            <a:pPr>
              <a:defRPr/>
            </a:pPr>
            <a:fld id="{2A2131FF-E49E-4096-93C5-E1A27D0A7AE2}" type="datetime1">
              <a:rPr lang="en-US"/>
              <a:pPr>
                <a:defRPr/>
              </a:pPr>
              <a:t>2/28/2014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5FFA2A34-2B0E-4C60-A22A-2EE054770C24}"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DB7CF7-C07D-4145-871D-50D71D68E418}" type="datetimeFigureOut">
              <a:rPr lang="en-US">
                <a:solidFill>
                  <a:prstClr val="black">
                    <a:tint val="75000"/>
                  </a:prstClr>
                </a:solidFill>
              </a:rPr>
              <a:pPr/>
              <a:t>2/28/2014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6B7120-6B64-4841-8E20-6E2AB771C23D}"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B7CF7-C07D-4145-871D-50D71D68E418}" type="datetimeFigureOut">
              <a:rPr lang="en-US">
                <a:solidFill>
                  <a:prstClr val="black">
                    <a:tint val="75000"/>
                  </a:prstClr>
                </a:solidFill>
              </a:rPr>
              <a:pPr/>
              <a:t>2/28/2014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6B7120-6B64-4841-8E20-6E2AB771C23D}"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B7CF7-C07D-4145-871D-50D71D68E418}" type="datetimeFigureOut">
              <a:rPr lang="en-US">
                <a:solidFill>
                  <a:prstClr val="black">
                    <a:tint val="75000"/>
                  </a:prstClr>
                </a:solidFill>
              </a:rPr>
              <a:pPr/>
              <a:t>2/28/2014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6B7120-6B64-4841-8E20-6E2AB771C23D}"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B7CF7-C07D-4145-871D-50D71D68E418}" type="datetimeFigureOut">
              <a:rPr lang="en-US">
                <a:solidFill>
                  <a:prstClr val="black">
                    <a:tint val="75000"/>
                  </a:prstClr>
                </a:solidFill>
              </a:rPr>
              <a:pPr/>
              <a:t>2/28/2014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6B7120-6B64-4841-8E20-6E2AB771C23D}"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DB7CF7-C07D-4145-871D-50D71D68E418}" type="datetimeFigureOut">
              <a:rPr lang="en-US">
                <a:solidFill>
                  <a:prstClr val="black">
                    <a:tint val="75000"/>
                  </a:prstClr>
                </a:solidFill>
              </a:rPr>
              <a:pPr/>
              <a:t>2/28/2014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6B7120-6B64-4841-8E20-6E2AB771C23D}"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DB7CF7-C07D-4145-871D-50D71D68E418}" type="datetimeFigureOut">
              <a:rPr lang="en-US">
                <a:solidFill>
                  <a:prstClr val="black">
                    <a:tint val="75000"/>
                  </a:prstClr>
                </a:solidFill>
              </a:rPr>
              <a:pPr/>
              <a:t>2/28/2014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6B7120-6B64-4841-8E20-6E2AB771C23D}"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95813B-A430-4D44-ADEE-C61C464ABAF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90D060-8939-4F12-B144-DCB1CDE97FB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EF8B51C-7FF2-458A-977B-E4F3DCE3E1B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5AC60F0-09F3-4350-95A9-41A5986C329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77000"/>
            <a:ext cx="8229600" cy="244475"/>
          </a:xfrm>
          <a:prstGeom prst="rect">
            <a:avLst/>
          </a:prstGeom>
        </p:spPr>
        <p:txBody>
          <a:bodyPr/>
          <a:lstStyle>
            <a:lvl1pPr fontAlgn="auto">
              <a:spcBef>
                <a:spcPts val="0"/>
              </a:spcBef>
              <a:spcAft>
                <a:spcPts val="0"/>
              </a:spcAft>
              <a:defRPr>
                <a:latin typeface="+mn-lt"/>
              </a:defRPr>
            </a:lvl1pPr>
          </a:lstStyle>
          <a:p>
            <a:pPr>
              <a:defRPr/>
            </a:pPr>
            <a:fld id="{E01DE988-A66F-41FC-80C8-7C729390C4CC}" type="datetime1">
              <a:rPr lang="en-US"/>
              <a:pPr>
                <a:defRPr/>
              </a:pPr>
              <a:t>2/28/2014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F7F789E-E486-4083-97D0-D566C33E0BE4}"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662183A-A530-415B-8634-F72C9C0310A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A786196-ECF1-4144-9A81-4FF6353C52B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675373C-1E91-4A84-91E6-5CC908F0648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556427A-5485-4855-9717-5FEF213E941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19DE472-B064-44D3-8C7B-9A7ED88A757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2AE88A-1ABB-446F-B526-CD947885E2F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C7F10B-7B7C-49F9-B0F5-B82791B7C56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6C42B56D-B940-4C9A-87D3-438935B46CA6}" type="slidenum">
              <a:rPr lang="en-US">
                <a:solidFill>
                  <a:srgbClr val="000000"/>
                </a:solidFill>
              </a: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506" name="Text Placeholder 2"/>
          <p:cNvSpPr>
            <a:spLocks noGrp="1"/>
          </p:cNvSpPr>
          <p:nvPr>
            <p:ph type="body" idx="1"/>
          </p:nvPr>
        </p:nvSpPr>
        <p:spPr bwMode="auto">
          <a:xfrm>
            <a:off x="457200" y="1066800"/>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1507" name="Picture 6"/>
          <p:cNvPicPr>
            <a:picLocks noChangeAspect="1"/>
          </p:cNvPicPr>
          <p:nvPr userDrawn="1"/>
        </p:nvPicPr>
        <p:blipFill>
          <a:blip r:embed="rId13" cstate="print"/>
          <a:srcRect/>
          <a:stretch>
            <a:fillRect/>
          </a:stretch>
        </p:blipFill>
        <p:spPr bwMode="auto">
          <a:xfrm>
            <a:off x="152400" y="5943600"/>
            <a:ext cx="2743200" cy="914400"/>
          </a:xfrm>
          <a:prstGeom prst="rect">
            <a:avLst/>
          </a:prstGeom>
          <a:noFill/>
          <a:ln w="9525">
            <a:noFill/>
            <a:miter lim="800000"/>
            <a:headEnd/>
            <a:tailEnd/>
          </a:ln>
        </p:spPr>
      </p:pic>
      <p:pic>
        <p:nvPicPr>
          <p:cNvPr id="21508" name="Picture 1"/>
          <p:cNvPicPr>
            <a:picLocks noChangeAspect="1"/>
          </p:cNvPicPr>
          <p:nvPr userDrawn="1"/>
        </p:nvPicPr>
        <p:blipFill>
          <a:blip r:embed="rId14" cstate="print"/>
          <a:srcRect/>
          <a:stretch>
            <a:fillRect/>
          </a:stretch>
        </p:blipFill>
        <p:spPr bwMode="auto">
          <a:xfrm>
            <a:off x="3657600" y="6065838"/>
            <a:ext cx="5287963" cy="6397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29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29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2D2EE76B-9612-4ADC-A656-C7643744F212}" type="datetimeFigureOut">
              <a:rPr lang="en-US">
                <a:solidFill>
                  <a:srgbClr val="000000"/>
                </a:solidFill>
              </a:rPr>
              <a:pPr/>
              <a:t>2/28/2014</a:t>
            </a:fld>
            <a:endParaRPr lang="en-US">
              <a:solidFill>
                <a:srgbClr val="000000"/>
              </a:solidFill>
            </a:endParaRPr>
          </a:p>
        </p:txBody>
      </p:sp>
      <p:sp>
        <p:nvSpPr>
          <p:cNvPr id="2129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2129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F50CA56-A32C-4DC3-9A0F-A31C9202F8FA}"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29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29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B1A824B-2EDC-48F1-9AD0-8935B7DB8230}" type="datetimeFigureOut">
              <a:rPr lang="en-US" smtClean="0">
                <a:solidFill>
                  <a:srgbClr val="000000"/>
                </a:solidFill>
              </a:rPr>
              <a:pPr/>
              <a:t>2/28/2014</a:t>
            </a:fld>
            <a:endParaRPr lang="en-US" smtClean="0">
              <a:solidFill>
                <a:srgbClr val="000000"/>
              </a:solidFill>
            </a:endParaRPr>
          </a:p>
        </p:txBody>
      </p:sp>
      <p:sp>
        <p:nvSpPr>
          <p:cNvPr id="2129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000000"/>
              </a:solidFill>
            </a:endParaRPr>
          </a:p>
        </p:txBody>
      </p:sp>
      <p:sp>
        <p:nvSpPr>
          <p:cNvPr id="2129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AF1EFCA-7303-4561-A2CF-57EB6A4077E7}" type="slidenum">
              <a:rPr lang="en-US" smtClean="0">
                <a:solidFill>
                  <a:srgbClr val="000000"/>
                </a:solidFill>
              </a:rPr>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29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29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B1A824B-2EDC-48F1-9AD0-8935B7DB8230}" type="datetimeFigureOut">
              <a:rPr lang="en-US" smtClean="0">
                <a:solidFill>
                  <a:srgbClr val="000000"/>
                </a:solidFill>
              </a:rPr>
              <a:pPr/>
              <a:t>2/28/2014</a:t>
            </a:fld>
            <a:endParaRPr lang="en-US" smtClean="0">
              <a:solidFill>
                <a:srgbClr val="000000"/>
              </a:solidFill>
            </a:endParaRPr>
          </a:p>
        </p:txBody>
      </p:sp>
      <p:sp>
        <p:nvSpPr>
          <p:cNvPr id="2129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000000"/>
              </a:solidFill>
            </a:endParaRPr>
          </a:p>
        </p:txBody>
      </p:sp>
      <p:sp>
        <p:nvSpPr>
          <p:cNvPr id="2129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AF1EFCA-7303-4561-A2CF-57EB6A4077E7}" type="slidenum">
              <a:rPr lang="en-US" smtClean="0">
                <a:solidFill>
                  <a:srgbClr val="000000"/>
                </a:solidFill>
              </a:rPr>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D6A18AC-87E8-4E93-A8F8-CD3FA15C4D9C}" type="slidenum">
              <a:rPr lang="en-US" smtClean="0">
                <a:solidFill>
                  <a:srgbClr val="000000"/>
                </a:solidFill>
              </a:rPr>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1C17B818-89A4-495E-8B5B-425330FB3E71}" type="datetime1">
              <a:rPr lang="en-US" smtClean="0">
                <a:solidFill>
                  <a:srgbClr val="04617B">
                    <a:shade val="90000"/>
                  </a:srgbClr>
                </a:solidFill>
                <a:latin typeface="Constantia"/>
              </a:rPr>
              <a:pPr fontAlgn="auto">
                <a:spcBef>
                  <a:spcPts val="0"/>
                </a:spcBef>
                <a:spcAft>
                  <a:spcPts val="0"/>
                </a:spcAft>
              </a:pPr>
              <a:t>2/28/2014</a:t>
            </a:fld>
            <a:endParaRPr lang="en-US">
              <a:solidFill>
                <a:srgbClr val="04617B">
                  <a:shade val="90000"/>
                </a:srgbClr>
              </a:solidFill>
              <a:latin typeface="Constantia"/>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0F2C2993-BA2E-448B-BF1A-52BD69AD785E}" type="slidenum">
              <a:rPr lang="en-US" smtClean="0">
                <a:solidFill>
                  <a:srgbClr val="04617B">
                    <a:shade val="90000"/>
                  </a:srgbClr>
                </a:solidFill>
                <a:latin typeface="Constantia"/>
              </a:rPr>
              <a:pPr fontAlgn="auto">
                <a:spcBef>
                  <a:spcPts val="0"/>
                </a:spcBef>
                <a:spcAft>
                  <a:spcPts val="0"/>
                </a:spcAft>
              </a:pPr>
              <a:t>‹#›</a:t>
            </a:fld>
            <a:endParaRPr lang="en-US">
              <a:solidFill>
                <a:srgbClr val="04617B">
                  <a:shade val="90000"/>
                </a:srgbClr>
              </a:solidFill>
              <a:latin typeface="Constantia"/>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gr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7DB7CF7-C07D-4145-871D-50D71D68E418}" type="datetimeFigureOut">
              <a:rPr lang="en-US" smtClean="0">
                <a:solidFill>
                  <a:prstClr val="black">
                    <a:tint val="75000"/>
                  </a:prstClr>
                </a:solidFill>
                <a:latin typeface="Calibri"/>
              </a:rPr>
              <a:pPr fontAlgn="auto">
                <a:spcBef>
                  <a:spcPts val="0"/>
                </a:spcBef>
                <a:spcAft>
                  <a:spcPts val="0"/>
                </a:spcAft>
              </a:pPr>
              <a:t>2/28/2014</a:t>
            </a:fld>
            <a:endParaRPr lang="en-US" smtClean="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smtClean="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16B7120-6B64-4841-8E20-6E2AB771C23D}" type="slidenum">
              <a:rPr lang="en-US" smtClean="0">
                <a:solidFill>
                  <a:prstClr val="black">
                    <a:tint val="75000"/>
                  </a:prstClr>
                </a:solidFill>
                <a:latin typeface="Calibri"/>
              </a:rPr>
              <a:pPr fontAlgn="auto">
                <a:spcBef>
                  <a:spcPts val="0"/>
                </a:spcBef>
                <a:spcAft>
                  <a:spcPts val="0"/>
                </a:spcAft>
              </a:pPr>
              <a:t>‹#›</a:t>
            </a:fld>
            <a:endParaRPr lang="en-US" smtClean="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5B7A2FF-16DB-47E5-BD21-305B9417E488}" type="slidenum">
              <a:rPr lang="en-US" smtClean="0">
                <a:solidFill>
                  <a:srgbClr val="000000"/>
                </a:solidFill>
              </a:rPr>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oliticalpsychologyresearch.com/" TargetMode="External"/><Relationship Id="rId2" Type="http://schemas.openxmlformats.org/officeDocument/2006/relationships/hyperlink" Target="http://www.policyinteractive.org/" TargetMode="External"/><Relationship Id="rId1" Type="http://schemas.openxmlformats.org/officeDocument/2006/relationships/slideLayout" Target="../slideLayouts/slideLayout8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Microsoft_Office_Excel_97-2003_Worksheet4.xls"/></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Microsoft_Office_Excel_97-2003_Worksheet5.xls"/></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oleObject" Target="../embeddings/Microsoft_Office_Excel_97-2003_Worksheet6.xls"/></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Microsoft_Office_Excel_97-2003_Worksheet7.xls"/></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oleObject" Target="../embeddings/Microsoft_Office_Excel_97-2003_Worksheet8.xls"/></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oleObject" Target="../embeddings/Microsoft_Office_Excel_97-2003_Worksheet9.xls"/></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oleObject" Target="../embeddings/Microsoft_Office_Excel_97-2003_Worksheet10.xls"/></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oleObject" Target="../embeddings/Microsoft_Office_Excel_97-2003_Worksheet11.xls"/><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oleObject" Target="../embeddings/Microsoft_Office_Excel_97-2003_Worksheet12.xls"/></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7.xml"/><Relationship Id="rId1" Type="http://schemas.openxmlformats.org/officeDocument/2006/relationships/vmlDrawing" Target="../drawings/vmlDrawing14.vml"/><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4.xml"/><Relationship Id="rId1" Type="http://schemas.openxmlformats.org/officeDocument/2006/relationships/vmlDrawing" Target="../drawings/vmlDrawing15.vml"/><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7.xml"/><Relationship Id="rId1" Type="http://schemas.openxmlformats.org/officeDocument/2006/relationships/vmlDrawing" Target="../drawings/vmlDrawing16.vml"/><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0.xml"/><Relationship Id="rId1" Type="http://schemas.openxmlformats.org/officeDocument/2006/relationships/vmlDrawing" Target="../drawings/vmlDrawing17.vml"/><Relationship Id="rId5" Type="http://schemas.openxmlformats.org/officeDocument/2006/relationships/oleObject" Target="../embeddings/Microsoft_Office_Excel_97-2003_Worksheet14.xls"/><Relationship Id="rId4" Type="http://schemas.openxmlformats.org/officeDocument/2006/relationships/oleObject" Target="../embeddings/Microsoft_Office_Excel_97-2003_Worksheet13.xls"/></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Microsoft_Office_Excel_97-2003_Worksheet3.xls"/></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fontScale="90000"/>
          </a:bodyPr>
          <a:lstStyle/>
          <a:p>
            <a:r>
              <a:rPr lang="en-US" dirty="0" smtClean="0"/>
              <a:t>WE’RE NOT THAT FAR APART:</a:t>
            </a:r>
            <a:br>
              <a:rPr lang="en-US" dirty="0" smtClean="0"/>
            </a:br>
            <a:r>
              <a:rPr lang="en-US" dirty="0" smtClean="0"/>
              <a:t>Transformational Ideas From</a:t>
            </a:r>
            <a:br>
              <a:rPr lang="en-US" dirty="0" smtClean="0"/>
            </a:br>
            <a:r>
              <a:rPr lang="en-US" dirty="0" smtClean="0"/>
              <a:t>The Oregon Values &amp; Beliefs Project</a:t>
            </a:r>
            <a:br>
              <a:rPr lang="en-US" dirty="0" smtClean="0"/>
            </a:br>
            <a:r>
              <a:rPr lang="en-US" dirty="0"/>
              <a:t/>
            </a:r>
            <a:br>
              <a:rPr lang="en-US" dirty="0"/>
            </a:br>
            <a:r>
              <a:rPr lang="en-US" dirty="0" smtClean="0"/>
              <a:t>2014 Public Interest Environmental Law Conference</a:t>
            </a:r>
            <a:br>
              <a:rPr lang="en-US" dirty="0" smtClean="0"/>
            </a:br>
            <a:r>
              <a:rPr lang="en-US" sz="2400" dirty="0" smtClean="0"/>
              <a:t> </a:t>
            </a:r>
            <a:r>
              <a:rPr lang="en-US" dirty="0"/>
              <a:t/>
            </a:r>
            <a:br>
              <a:rPr lang="en-US" dirty="0"/>
            </a:br>
            <a:r>
              <a:rPr lang="en-US" sz="2800" dirty="0" smtClean="0"/>
              <a:t>Tom Bowerman, Director</a:t>
            </a:r>
            <a:r>
              <a:rPr lang="en-US" sz="2800" dirty="0"/>
              <a:t> </a:t>
            </a:r>
            <a:r>
              <a:rPr lang="en-US" sz="2800" dirty="0" smtClean="0"/>
              <a:t>PolicyInteractive</a:t>
            </a:r>
            <a:br>
              <a:rPr lang="en-US" sz="2800" dirty="0" smtClean="0"/>
            </a:br>
            <a:r>
              <a:rPr lang="en-US" sz="2800" dirty="0" smtClean="0">
                <a:hlinkClick r:id="rId2"/>
              </a:rPr>
              <a:t>www.policyinteractive.org</a:t>
            </a:r>
            <a:r>
              <a:rPr lang="en-US" sz="2800" dirty="0" smtClean="0"/>
              <a:t/>
            </a:r>
            <a:br>
              <a:rPr lang="en-US" sz="2800" dirty="0" smtClean="0"/>
            </a:br>
            <a:r>
              <a:rPr lang="en-US" sz="2800" dirty="0"/>
              <a:t/>
            </a:r>
            <a:br>
              <a:rPr lang="en-US" sz="2800" dirty="0"/>
            </a:br>
            <a:r>
              <a:rPr lang="en-US" sz="2800" dirty="0" smtClean="0"/>
              <a:t>William </a:t>
            </a:r>
            <a:r>
              <a:rPr lang="en-US" sz="2800" dirty="0" err="1" smtClean="0"/>
              <a:t>McConochie</a:t>
            </a:r>
            <a:r>
              <a:rPr lang="en-US" sz="2800" dirty="0" smtClean="0"/>
              <a:t>, PhD</a:t>
            </a:r>
            <a:br>
              <a:rPr lang="en-US" sz="2800" dirty="0" smtClean="0"/>
            </a:br>
            <a:r>
              <a:rPr lang="en-US" sz="2800" dirty="0" smtClean="0">
                <a:hlinkClick r:id="rId3"/>
              </a:rPr>
              <a:t>www.politicalpsychologyresearch.com</a:t>
            </a:r>
            <a:r>
              <a:rPr lang="en-US" sz="2800" dirty="0" smtClean="0"/>
              <a:t/>
            </a:r>
            <a:br>
              <a:rPr lang="en-US" sz="2800" dirty="0" smtClean="0"/>
            </a:b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Content Placeholder 5"/>
          <p:cNvGraphicFramePr>
            <a:graphicFrameLocks/>
          </p:cNvGraphicFramePr>
          <p:nvPr/>
        </p:nvGraphicFramePr>
        <p:xfrm>
          <a:off x="-300038" y="1296988"/>
          <a:ext cx="9526588" cy="4646612"/>
        </p:xfrm>
        <a:graphic>
          <a:graphicData uri="http://schemas.openxmlformats.org/presentationml/2006/ole">
            <p:oleObj spid="_x0000_s334850" name="Worksheet" r:id="rId4" imgW="7820010" imgH="3295560" progId="Excel.Sheet.8">
              <p:embed/>
            </p:oleObj>
          </a:graphicData>
        </a:graphic>
      </p:graphicFrame>
      <p:sp>
        <p:nvSpPr>
          <p:cNvPr id="28675" name="TextBox 2"/>
          <p:cNvSpPr txBox="1">
            <a:spLocks noChangeArrowheads="1"/>
          </p:cNvSpPr>
          <p:nvPr/>
        </p:nvSpPr>
        <p:spPr bwMode="auto">
          <a:xfrm>
            <a:off x="-152400" y="0"/>
            <a:ext cx="9448800" cy="1190625"/>
          </a:xfrm>
          <a:prstGeom prst="rect">
            <a:avLst/>
          </a:prstGeom>
          <a:noFill/>
          <a:ln w="9525">
            <a:noFill/>
            <a:miter lim="800000"/>
            <a:headEnd/>
            <a:tailEnd/>
          </a:ln>
        </p:spPr>
        <p:txBody>
          <a:bodyPr>
            <a:spAutoFit/>
          </a:bodyPr>
          <a:lstStyle/>
          <a:p>
            <a:pPr algn="ctr"/>
            <a:r>
              <a:rPr lang="en-US" sz="2000" b="1" dirty="0" smtClean="0">
                <a:latin typeface="Calibri" pitchFamily="34" charset="0"/>
              </a:rPr>
              <a:t>17     (How </a:t>
            </a:r>
            <a:r>
              <a:rPr lang="en-US" sz="2000" b="1" dirty="0">
                <a:latin typeface="Calibri" pitchFamily="34" charset="0"/>
              </a:rPr>
              <a:t>desirable or undesirable; with $$ and $ cost implications)</a:t>
            </a:r>
          </a:p>
          <a:p>
            <a:pPr algn="ctr"/>
            <a:r>
              <a:rPr lang="en-US" sz="2600" b="1" dirty="0">
                <a:latin typeface="Calibri" pitchFamily="34" charset="0"/>
              </a:rPr>
              <a:t>A carbon emission tax established to discourage greenhouse gas emissions and used to invest in green jobs and technologies</a:t>
            </a:r>
          </a:p>
        </p:txBody>
      </p:sp>
      <p:sp>
        <p:nvSpPr>
          <p:cNvPr id="28676" name="TextBox 3"/>
          <p:cNvSpPr txBox="1">
            <a:spLocks noChangeArrowheads="1"/>
          </p:cNvSpPr>
          <p:nvPr/>
        </p:nvSpPr>
        <p:spPr bwMode="auto">
          <a:xfrm>
            <a:off x="8077200" y="0"/>
            <a:ext cx="1066800" cy="338138"/>
          </a:xfrm>
          <a:prstGeom prst="rect">
            <a:avLst/>
          </a:prstGeom>
          <a:noFill/>
          <a:ln w="9525">
            <a:noFill/>
            <a:miter lim="800000"/>
            <a:headEnd/>
            <a:tailEnd/>
          </a:ln>
        </p:spPr>
        <p:txBody>
          <a:bodyPr>
            <a:spAutoFit/>
          </a:bodyPr>
          <a:lstStyle/>
          <a:p>
            <a:r>
              <a:rPr lang="en-US" sz="1600">
                <a:latin typeface="Calibri" pitchFamily="34" charset="0"/>
              </a:rPr>
              <a:t>S3-Q48</a:t>
            </a:r>
          </a:p>
        </p:txBody>
      </p:sp>
      <p:sp>
        <p:nvSpPr>
          <p:cNvPr id="28677" name="Text Box 5"/>
          <p:cNvSpPr txBox="1">
            <a:spLocks noChangeArrowheads="1"/>
          </p:cNvSpPr>
          <p:nvPr/>
        </p:nvSpPr>
        <p:spPr bwMode="auto">
          <a:xfrm>
            <a:off x="7086600" y="1828800"/>
            <a:ext cx="914400" cy="457200"/>
          </a:xfrm>
          <a:prstGeom prst="rect">
            <a:avLst/>
          </a:prstGeom>
          <a:noFill/>
          <a:ln w="9525">
            <a:noFill/>
            <a:miter lim="800000"/>
            <a:headEnd/>
            <a:tailEnd/>
          </a:ln>
        </p:spPr>
        <p:txBody>
          <a:bodyPr>
            <a:spAutoFit/>
          </a:bodyPr>
          <a:lstStyle/>
          <a:p>
            <a:pPr>
              <a:spcBef>
                <a:spcPct val="50000"/>
              </a:spcBef>
            </a:pPr>
            <a:r>
              <a:rPr lang="en-US" sz="2400" b="1">
                <a:solidFill>
                  <a:srgbClr val="EC0C27"/>
                </a:solidFill>
              </a:rPr>
              <a:t>50%</a:t>
            </a:r>
          </a:p>
        </p:txBody>
      </p:sp>
      <p:sp>
        <p:nvSpPr>
          <p:cNvPr id="28678" name="Text Box 6"/>
          <p:cNvSpPr txBox="1">
            <a:spLocks noChangeArrowheads="1"/>
          </p:cNvSpPr>
          <p:nvPr/>
        </p:nvSpPr>
        <p:spPr bwMode="auto">
          <a:xfrm>
            <a:off x="5029200" y="3657600"/>
            <a:ext cx="914400" cy="457200"/>
          </a:xfrm>
          <a:prstGeom prst="rect">
            <a:avLst/>
          </a:prstGeom>
          <a:noFill/>
          <a:ln w="9525">
            <a:noFill/>
            <a:miter lim="800000"/>
            <a:headEnd/>
            <a:tailEnd/>
          </a:ln>
        </p:spPr>
        <p:txBody>
          <a:bodyPr>
            <a:spAutoFit/>
          </a:bodyPr>
          <a:lstStyle/>
          <a:p>
            <a:pPr>
              <a:spcBef>
                <a:spcPct val="50000"/>
              </a:spcBef>
            </a:pPr>
            <a:r>
              <a:rPr lang="en-US" sz="2400" b="1">
                <a:solidFill>
                  <a:srgbClr val="EC0C27"/>
                </a:solidFill>
              </a:rPr>
              <a:t>26%</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5679DACD-C667-4E9F-8432-313EB5D7C3D6}" type="slidenum">
              <a:rPr lang="en-US"/>
              <a:pPr>
                <a:defRPr/>
              </a:pPr>
              <a:t>11</a:t>
            </a:fld>
            <a:endParaRPr lang="en-US" dirty="0"/>
          </a:p>
        </p:txBody>
      </p:sp>
      <p:sp>
        <p:nvSpPr>
          <p:cNvPr id="7172" name="Rectangle 1"/>
          <p:cNvSpPr>
            <a:spLocks noChangeArrowheads="1"/>
          </p:cNvSpPr>
          <p:nvPr/>
        </p:nvSpPr>
        <p:spPr bwMode="auto">
          <a:xfrm>
            <a:off x="0" y="100013"/>
            <a:ext cx="8991600" cy="1373187"/>
          </a:xfrm>
          <a:prstGeom prst="rect">
            <a:avLst/>
          </a:prstGeom>
          <a:noFill/>
          <a:ln w="9525">
            <a:noFill/>
            <a:miter lim="800000"/>
            <a:headEnd/>
            <a:tailEnd/>
          </a:ln>
        </p:spPr>
        <p:txBody>
          <a:bodyPr anchor="ctr">
            <a:spAutoFit/>
          </a:bodyPr>
          <a:lstStyle/>
          <a:p>
            <a:pPr algn="ctr" hangingPunct="0"/>
            <a:r>
              <a:rPr lang="en-US" sz="2000" dirty="0"/>
              <a:t>(How much Agree – Disagree with:)</a:t>
            </a:r>
            <a:r>
              <a:rPr lang="en-US" sz="2800" dirty="0"/>
              <a:t> </a:t>
            </a:r>
          </a:p>
          <a:p>
            <a:pPr algn="ctr" hangingPunct="0"/>
            <a:r>
              <a:rPr lang="en-US" sz="2800" b="1" dirty="0"/>
              <a:t>Science and human ingenuity will solve climate change with little need to </a:t>
            </a:r>
            <a:r>
              <a:rPr lang="en-US" sz="2800" b="1" i="1" dirty="0"/>
              <a:t>change our way of life</a:t>
            </a:r>
            <a:r>
              <a:rPr lang="en-US" sz="2800" i="1" dirty="0"/>
              <a:t> </a:t>
            </a:r>
          </a:p>
        </p:txBody>
      </p:sp>
      <p:graphicFrame>
        <p:nvGraphicFramePr>
          <p:cNvPr id="7170" name="Content Placeholder 5"/>
          <p:cNvGraphicFramePr>
            <a:graphicFrameLocks noGrp="1"/>
          </p:cNvGraphicFramePr>
          <p:nvPr>
            <p:ph idx="4294967295"/>
          </p:nvPr>
        </p:nvGraphicFramePr>
        <p:xfrm>
          <a:off x="53975" y="1524000"/>
          <a:ext cx="9090025" cy="5029200"/>
        </p:xfrm>
        <a:graphic>
          <a:graphicData uri="http://schemas.openxmlformats.org/presentationml/2006/ole">
            <p:oleObj spid="_x0000_s7170" name="Chart" r:id="rId4" imgW="5876925" imgH="3095625" progId="Excel.Sheet.8">
              <p:embed/>
            </p:oleObj>
          </a:graphicData>
        </a:graphic>
      </p:graphicFrame>
      <p:sp>
        <p:nvSpPr>
          <p:cNvPr id="7173" name="Rectangle 8"/>
          <p:cNvSpPr>
            <a:spLocks noChangeArrowheads="1"/>
          </p:cNvSpPr>
          <p:nvPr/>
        </p:nvSpPr>
        <p:spPr bwMode="auto">
          <a:xfrm>
            <a:off x="8431213" y="0"/>
            <a:ext cx="706437" cy="366713"/>
          </a:xfrm>
          <a:prstGeom prst="rect">
            <a:avLst/>
          </a:prstGeom>
          <a:noFill/>
          <a:ln w="9525">
            <a:noFill/>
            <a:miter lim="800000"/>
            <a:headEnd/>
            <a:tailEnd/>
          </a:ln>
        </p:spPr>
        <p:txBody>
          <a:bodyPr wrap="none">
            <a:spAutoFit/>
          </a:bodyPr>
          <a:lstStyle/>
          <a:p>
            <a:r>
              <a:rPr lang="en-US">
                <a:latin typeface="Calibri" pitchFamily="34" charset="0"/>
              </a:rPr>
              <a:t>S3-47</a:t>
            </a:r>
          </a:p>
        </p:txBody>
      </p:sp>
      <p:sp>
        <p:nvSpPr>
          <p:cNvPr id="7174" name="Text Box 5"/>
          <p:cNvSpPr txBox="1">
            <a:spLocks noChangeArrowheads="1"/>
          </p:cNvSpPr>
          <p:nvPr/>
        </p:nvSpPr>
        <p:spPr bwMode="auto">
          <a:xfrm>
            <a:off x="7543800" y="2362200"/>
            <a:ext cx="838200" cy="457200"/>
          </a:xfrm>
          <a:prstGeom prst="rect">
            <a:avLst/>
          </a:prstGeom>
          <a:noFill/>
          <a:ln w="9525">
            <a:noFill/>
            <a:miter lim="800000"/>
            <a:headEnd/>
            <a:tailEnd/>
          </a:ln>
        </p:spPr>
        <p:txBody>
          <a:bodyPr>
            <a:spAutoFit/>
          </a:bodyPr>
          <a:lstStyle/>
          <a:p>
            <a:pPr>
              <a:spcBef>
                <a:spcPct val="50000"/>
              </a:spcBef>
            </a:pPr>
            <a:r>
              <a:rPr lang="en-US" sz="2400" b="1">
                <a:solidFill>
                  <a:srgbClr val="F71301"/>
                </a:solidFill>
              </a:rPr>
              <a:t>61%</a:t>
            </a:r>
          </a:p>
        </p:txBody>
      </p:sp>
      <p:sp>
        <p:nvSpPr>
          <p:cNvPr id="7175" name="Text Box 6"/>
          <p:cNvSpPr txBox="1">
            <a:spLocks noChangeArrowheads="1"/>
          </p:cNvSpPr>
          <p:nvPr/>
        </p:nvSpPr>
        <p:spPr bwMode="auto">
          <a:xfrm>
            <a:off x="4800600" y="4038600"/>
            <a:ext cx="914400" cy="457200"/>
          </a:xfrm>
          <a:prstGeom prst="rect">
            <a:avLst/>
          </a:prstGeom>
          <a:noFill/>
          <a:ln w="9525">
            <a:noFill/>
            <a:miter lim="800000"/>
            <a:headEnd/>
            <a:tailEnd/>
          </a:ln>
        </p:spPr>
        <p:txBody>
          <a:bodyPr>
            <a:spAutoFit/>
          </a:bodyPr>
          <a:lstStyle/>
          <a:p>
            <a:pPr>
              <a:spcBef>
                <a:spcPct val="50000"/>
              </a:spcBef>
            </a:pPr>
            <a:r>
              <a:rPr lang="en-US" sz="2400" b="1">
                <a:solidFill>
                  <a:srgbClr val="F71301"/>
                </a:solidFill>
              </a:rPr>
              <a:t>19%</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79ADD4D8-7883-4987-BE07-8D9B22169689}" type="slidenum">
              <a:rPr lang="en-US"/>
              <a:pPr>
                <a:defRPr/>
              </a:pPr>
              <a:t>12</a:t>
            </a:fld>
            <a:endParaRPr lang="en-US" dirty="0"/>
          </a:p>
        </p:txBody>
      </p:sp>
      <p:sp>
        <p:nvSpPr>
          <p:cNvPr id="4100" name="TextBox 3"/>
          <p:cNvSpPr txBox="1">
            <a:spLocks noChangeArrowheads="1"/>
          </p:cNvSpPr>
          <p:nvPr/>
        </p:nvSpPr>
        <p:spPr bwMode="auto">
          <a:xfrm>
            <a:off x="8305800" y="0"/>
            <a:ext cx="838200" cy="338138"/>
          </a:xfrm>
          <a:prstGeom prst="rect">
            <a:avLst/>
          </a:prstGeom>
          <a:noFill/>
          <a:ln w="9525">
            <a:noFill/>
            <a:miter lim="800000"/>
            <a:headEnd/>
            <a:tailEnd/>
          </a:ln>
        </p:spPr>
        <p:txBody>
          <a:bodyPr>
            <a:spAutoFit/>
          </a:bodyPr>
          <a:lstStyle/>
          <a:p>
            <a:r>
              <a:rPr lang="en-US" sz="1600">
                <a:latin typeface="Calibri" pitchFamily="34" charset="0"/>
              </a:rPr>
              <a:t>S1-Q28</a:t>
            </a:r>
          </a:p>
        </p:txBody>
      </p:sp>
      <p:graphicFrame>
        <p:nvGraphicFramePr>
          <p:cNvPr id="4098" name="Content Placeholder 3"/>
          <p:cNvGraphicFramePr>
            <a:graphicFrameLocks noGrp="1"/>
          </p:cNvGraphicFramePr>
          <p:nvPr>
            <p:ph idx="4294967295"/>
          </p:nvPr>
        </p:nvGraphicFramePr>
        <p:xfrm>
          <a:off x="406400" y="1778000"/>
          <a:ext cx="8432800" cy="4165600"/>
        </p:xfrm>
        <a:graphic>
          <a:graphicData uri="http://schemas.openxmlformats.org/presentationml/2006/ole">
            <p:oleObj spid="_x0000_s102402" name="Chart" r:id="rId4" imgW="5819775" imgH="3495675" progId="Excel.Sheet.8">
              <p:embed/>
            </p:oleObj>
          </a:graphicData>
        </a:graphic>
      </p:graphicFrame>
      <p:sp>
        <p:nvSpPr>
          <p:cNvPr id="4101" name="TextBox 4"/>
          <p:cNvSpPr txBox="1">
            <a:spLocks noChangeArrowheads="1"/>
          </p:cNvSpPr>
          <p:nvPr/>
        </p:nvSpPr>
        <p:spPr bwMode="auto">
          <a:xfrm>
            <a:off x="609600" y="685800"/>
            <a:ext cx="2743200" cy="1052513"/>
          </a:xfrm>
          <a:prstGeom prst="rect">
            <a:avLst/>
          </a:prstGeom>
          <a:solidFill>
            <a:srgbClr val="FCDE5E"/>
          </a:solidFill>
          <a:ln w="76200">
            <a:solidFill>
              <a:schemeClr val="accent2"/>
            </a:solidFill>
            <a:miter lim="800000"/>
            <a:headEnd/>
            <a:tailEnd/>
          </a:ln>
        </p:spPr>
        <p:txBody>
          <a:bodyPr>
            <a:spAutoFit/>
          </a:bodyPr>
          <a:lstStyle/>
          <a:p>
            <a:r>
              <a:rPr lang="en-US" b="1">
                <a:latin typeface="Calibri" pitchFamily="34" charset="0"/>
              </a:rPr>
              <a:t>Statement A: </a:t>
            </a:r>
          </a:p>
          <a:p>
            <a:r>
              <a:rPr lang="en-US" sz="2000" b="1">
                <a:latin typeface="Calibri" pitchFamily="34" charset="0"/>
              </a:rPr>
              <a:t>We should invest more in roads for cars</a:t>
            </a:r>
          </a:p>
        </p:txBody>
      </p:sp>
      <p:sp>
        <p:nvSpPr>
          <p:cNvPr id="4102" name="TextBox 5"/>
          <p:cNvSpPr txBox="1">
            <a:spLocks noChangeArrowheads="1"/>
          </p:cNvSpPr>
          <p:nvPr/>
        </p:nvSpPr>
        <p:spPr bwMode="auto">
          <a:xfrm>
            <a:off x="3657600" y="685800"/>
            <a:ext cx="2743200" cy="1052513"/>
          </a:xfrm>
          <a:prstGeom prst="rect">
            <a:avLst/>
          </a:prstGeom>
          <a:solidFill>
            <a:srgbClr val="63FE2C"/>
          </a:solidFill>
          <a:ln w="76200">
            <a:solidFill>
              <a:srgbClr val="30B301"/>
            </a:solidFill>
            <a:miter lim="800000"/>
            <a:headEnd/>
            <a:tailEnd/>
          </a:ln>
        </p:spPr>
        <p:txBody>
          <a:bodyPr>
            <a:spAutoFit/>
          </a:bodyPr>
          <a:lstStyle/>
          <a:p>
            <a:r>
              <a:rPr lang="en-US" b="1">
                <a:latin typeface="Calibri" pitchFamily="34" charset="0"/>
              </a:rPr>
              <a:t>Statement B: </a:t>
            </a:r>
          </a:p>
          <a:p>
            <a:r>
              <a:rPr lang="en-US" sz="2000" b="1">
                <a:latin typeface="Calibri" pitchFamily="34" charset="0"/>
              </a:rPr>
              <a:t>We should invest more in public transit</a:t>
            </a:r>
          </a:p>
        </p:txBody>
      </p:sp>
      <p:sp>
        <p:nvSpPr>
          <p:cNvPr id="4103" name="TextBox 1"/>
          <p:cNvSpPr txBox="1">
            <a:spLocks noChangeArrowheads="1"/>
          </p:cNvSpPr>
          <p:nvPr/>
        </p:nvSpPr>
        <p:spPr bwMode="auto">
          <a:xfrm>
            <a:off x="-533400" y="0"/>
            <a:ext cx="9677400" cy="457200"/>
          </a:xfrm>
          <a:prstGeom prst="rect">
            <a:avLst/>
          </a:prstGeom>
          <a:noFill/>
          <a:ln w="9525">
            <a:noFill/>
            <a:miter lim="800000"/>
            <a:headEnd/>
            <a:tailEnd/>
          </a:ln>
        </p:spPr>
        <p:txBody>
          <a:bodyPr>
            <a:spAutoFit/>
          </a:bodyPr>
          <a:lstStyle/>
          <a:p>
            <a:pPr algn="ctr"/>
            <a:r>
              <a:rPr lang="en-US" sz="2400" b="1">
                <a:latin typeface="Calibri" pitchFamily="34" charset="0"/>
              </a:rPr>
              <a:t>Which statement comes closest to your view?</a:t>
            </a:r>
            <a:r>
              <a:rPr lang="en-US" sz="2200" b="1">
                <a:latin typeface="Calibri" pitchFamily="34" charset="0"/>
              </a:rPr>
              <a:t>  </a:t>
            </a:r>
            <a:endParaRPr lang="en-US" b="1">
              <a:latin typeface="Calibri" pitchFamily="34" charset="0"/>
            </a:endParaRPr>
          </a:p>
        </p:txBody>
      </p:sp>
      <p:sp>
        <p:nvSpPr>
          <p:cNvPr id="4104" name="Text Box 7"/>
          <p:cNvSpPr txBox="1">
            <a:spLocks noChangeArrowheads="1"/>
          </p:cNvSpPr>
          <p:nvPr/>
        </p:nvSpPr>
        <p:spPr bwMode="auto">
          <a:xfrm>
            <a:off x="6629400" y="762000"/>
            <a:ext cx="2209800" cy="833438"/>
          </a:xfrm>
          <a:prstGeom prst="rect">
            <a:avLst/>
          </a:prstGeom>
          <a:noFill/>
          <a:ln w="9525">
            <a:solidFill>
              <a:srgbClr val="000000"/>
            </a:solidFill>
            <a:miter lim="800000"/>
            <a:headEnd/>
            <a:tailEnd/>
          </a:ln>
        </p:spPr>
        <p:txBody>
          <a:bodyPr tIns="0" rIns="0" bIns="0">
            <a:spAutoFit/>
          </a:bodyPr>
          <a:lstStyle/>
          <a:p>
            <a:r>
              <a:rPr lang="en-US"/>
              <a:t>Tone Key:</a:t>
            </a:r>
          </a:p>
          <a:p>
            <a:r>
              <a:rPr lang="en-US"/>
              <a:t>Light: Lean towards</a:t>
            </a:r>
          </a:p>
          <a:p>
            <a:r>
              <a:rPr lang="en-US"/>
              <a:t>Dark: Feel strongly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BEFFA2B7-9377-4C9F-AC61-D2C1950F478A}" type="slidenum">
              <a:rPr lang="en-US"/>
              <a:pPr>
                <a:defRPr/>
              </a:pPr>
              <a:t>13</a:t>
            </a:fld>
            <a:endParaRPr lang="en-US" dirty="0"/>
          </a:p>
        </p:txBody>
      </p:sp>
      <p:graphicFrame>
        <p:nvGraphicFramePr>
          <p:cNvPr id="3074" name="Content Placeholder 3"/>
          <p:cNvGraphicFramePr>
            <a:graphicFrameLocks noGrp="1"/>
          </p:cNvGraphicFramePr>
          <p:nvPr>
            <p:ph idx="4294967295"/>
          </p:nvPr>
        </p:nvGraphicFramePr>
        <p:xfrm>
          <a:off x="0" y="1524000"/>
          <a:ext cx="9144000" cy="4724400"/>
        </p:xfrm>
        <a:graphic>
          <a:graphicData uri="http://schemas.openxmlformats.org/presentationml/2006/ole">
            <p:oleObj spid="_x0000_s294914" name="Worksheet" r:id="rId4" imgW="6019920" imgH="3533865" progId="Excel.Sheet.8">
              <p:embed/>
            </p:oleObj>
          </a:graphicData>
        </a:graphic>
      </p:graphicFrame>
      <p:sp>
        <p:nvSpPr>
          <p:cNvPr id="3076" name="TextBox 4"/>
          <p:cNvSpPr txBox="1">
            <a:spLocks noChangeArrowheads="1"/>
          </p:cNvSpPr>
          <p:nvPr/>
        </p:nvSpPr>
        <p:spPr bwMode="auto">
          <a:xfrm>
            <a:off x="1066800" y="838200"/>
            <a:ext cx="3429000" cy="861774"/>
          </a:xfrm>
          <a:prstGeom prst="rect">
            <a:avLst/>
          </a:prstGeom>
          <a:solidFill>
            <a:srgbClr val="FFCC66"/>
          </a:solidFill>
          <a:ln w="76200">
            <a:solidFill>
              <a:schemeClr val="accent2"/>
            </a:solidFill>
            <a:miter lim="800000"/>
            <a:headEnd/>
            <a:tailEnd/>
          </a:ln>
        </p:spPr>
        <p:txBody>
          <a:bodyPr>
            <a:spAutoFit/>
          </a:bodyPr>
          <a:lstStyle/>
          <a:p>
            <a:r>
              <a:rPr lang="en-US" sz="1400" b="1" dirty="0">
                <a:latin typeface="Calibri" pitchFamily="34" charset="0"/>
              </a:rPr>
              <a:t>Statement A: </a:t>
            </a:r>
          </a:p>
          <a:p>
            <a:r>
              <a:rPr lang="en-US" b="1" dirty="0" smtClean="0">
                <a:latin typeface="Calibri" pitchFamily="34" charset="0"/>
              </a:rPr>
              <a:t>We should invest more in roads for cars</a:t>
            </a:r>
            <a:endParaRPr lang="en-US" b="1" dirty="0">
              <a:latin typeface="Calibri" pitchFamily="34" charset="0"/>
            </a:endParaRPr>
          </a:p>
        </p:txBody>
      </p:sp>
      <p:sp>
        <p:nvSpPr>
          <p:cNvPr id="3077" name="TextBox 5"/>
          <p:cNvSpPr txBox="1">
            <a:spLocks noChangeArrowheads="1"/>
          </p:cNvSpPr>
          <p:nvPr/>
        </p:nvSpPr>
        <p:spPr bwMode="auto">
          <a:xfrm>
            <a:off x="5334000" y="838200"/>
            <a:ext cx="3200400" cy="861774"/>
          </a:xfrm>
          <a:prstGeom prst="rect">
            <a:avLst/>
          </a:prstGeom>
          <a:solidFill>
            <a:srgbClr val="CCFF99"/>
          </a:solidFill>
          <a:ln w="76200">
            <a:solidFill>
              <a:srgbClr val="63FE2C"/>
            </a:solidFill>
            <a:miter lim="800000"/>
            <a:headEnd/>
            <a:tailEnd/>
          </a:ln>
        </p:spPr>
        <p:txBody>
          <a:bodyPr lIns="45720" rIns="45720">
            <a:spAutoFit/>
          </a:bodyPr>
          <a:lstStyle/>
          <a:p>
            <a:r>
              <a:rPr lang="en-US" sz="1400" b="1" dirty="0">
                <a:latin typeface="Calibri" pitchFamily="34" charset="0"/>
              </a:rPr>
              <a:t>Statement B: </a:t>
            </a:r>
          </a:p>
          <a:p>
            <a:r>
              <a:rPr lang="en-US" b="1" dirty="0" smtClean="0">
                <a:latin typeface="Calibri" pitchFamily="34" charset="0"/>
              </a:rPr>
              <a:t>We should invest more in public transit</a:t>
            </a:r>
            <a:endParaRPr lang="en-US" b="1" dirty="0">
              <a:latin typeface="Calibri" pitchFamily="34" charset="0"/>
            </a:endParaRPr>
          </a:p>
        </p:txBody>
      </p:sp>
      <p:sp>
        <p:nvSpPr>
          <p:cNvPr id="3078" name="TextBox 6"/>
          <p:cNvSpPr txBox="1">
            <a:spLocks noChangeArrowheads="1"/>
          </p:cNvSpPr>
          <p:nvPr/>
        </p:nvSpPr>
        <p:spPr bwMode="auto">
          <a:xfrm>
            <a:off x="533400" y="0"/>
            <a:ext cx="7772400" cy="731838"/>
          </a:xfrm>
          <a:prstGeom prst="rect">
            <a:avLst/>
          </a:prstGeom>
          <a:noFill/>
          <a:ln w="9525">
            <a:noFill/>
            <a:miter lim="800000"/>
            <a:headEnd/>
            <a:tailEnd/>
          </a:ln>
        </p:spPr>
        <p:txBody>
          <a:bodyPr>
            <a:spAutoFit/>
          </a:bodyPr>
          <a:lstStyle/>
          <a:p>
            <a:pPr algn="ctr"/>
            <a:r>
              <a:rPr lang="en-US" sz="2400" b="1" dirty="0">
                <a:latin typeface="Calibri" pitchFamily="34" charset="0"/>
              </a:rPr>
              <a:t>Which statement comes closest to your view? </a:t>
            </a:r>
          </a:p>
          <a:p>
            <a:pPr algn="ctr"/>
            <a:r>
              <a:rPr lang="en-US" dirty="0">
                <a:latin typeface="Calibri" pitchFamily="34" charset="0"/>
              </a:rPr>
              <a:t>(statements always rotate)</a:t>
            </a:r>
            <a:endParaRPr lang="en-US" sz="2400" b="1" dirty="0">
              <a:latin typeface="Calibri" pitchFamily="34" charset="0"/>
            </a:endParaRPr>
          </a:p>
        </p:txBody>
      </p:sp>
      <p:sp>
        <p:nvSpPr>
          <p:cNvPr id="3079" name="TextBox 7"/>
          <p:cNvSpPr txBox="1">
            <a:spLocks noChangeArrowheads="1"/>
          </p:cNvSpPr>
          <p:nvPr/>
        </p:nvSpPr>
        <p:spPr bwMode="auto">
          <a:xfrm>
            <a:off x="8305800" y="0"/>
            <a:ext cx="838200" cy="338138"/>
          </a:xfrm>
          <a:prstGeom prst="rect">
            <a:avLst/>
          </a:prstGeom>
          <a:noFill/>
          <a:ln w="9525">
            <a:noFill/>
            <a:miter lim="800000"/>
            <a:headEnd/>
            <a:tailEnd/>
          </a:ln>
        </p:spPr>
        <p:txBody>
          <a:bodyPr>
            <a:spAutoFit/>
          </a:bodyPr>
          <a:lstStyle/>
          <a:p>
            <a:r>
              <a:rPr lang="en-US" sz="1600">
                <a:latin typeface="Calibri" pitchFamily="34" charset="0"/>
              </a:rPr>
              <a:t>S1-Q27</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4C7D8D92-35B1-448A-8002-13C86B217F7E}" type="slidenum">
              <a:rPr lang="en-US"/>
              <a:pPr>
                <a:defRPr/>
              </a:pPr>
              <a:t>14</a:t>
            </a:fld>
            <a:endParaRPr lang="en-US" dirty="0"/>
          </a:p>
        </p:txBody>
      </p:sp>
      <p:sp>
        <p:nvSpPr>
          <p:cNvPr id="9220" name="Rectangle 1"/>
          <p:cNvSpPr>
            <a:spLocks noChangeArrowheads="1"/>
          </p:cNvSpPr>
          <p:nvPr/>
        </p:nvSpPr>
        <p:spPr bwMode="auto">
          <a:xfrm>
            <a:off x="0" y="100013"/>
            <a:ext cx="8991600" cy="1373187"/>
          </a:xfrm>
          <a:prstGeom prst="rect">
            <a:avLst/>
          </a:prstGeom>
          <a:noFill/>
          <a:ln w="9525">
            <a:noFill/>
            <a:miter lim="800000"/>
            <a:headEnd/>
            <a:tailEnd/>
          </a:ln>
        </p:spPr>
        <p:txBody>
          <a:bodyPr anchor="ctr">
            <a:spAutoFit/>
          </a:bodyPr>
          <a:lstStyle/>
          <a:p>
            <a:pPr algn="ctr" hangingPunct="0"/>
            <a:r>
              <a:rPr lang="en-US" sz="2800" b="1">
                <a:latin typeface="Calibri" pitchFamily="34" charset="0"/>
              </a:rPr>
              <a:t>Shift some funding for road and highway construction towards public transportation such as better bus service and high speed rail projects</a:t>
            </a:r>
          </a:p>
        </p:txBody>
      </p:sp>
      <p:graphicFrame>
        <p:nvGraphicFramePr>
          <p:cNvPr id="9218" name="Content Placeholder 5"/>
          <p:cNvGraphicFramePr>
            <a:graphicFrameLocks noGrp="1"/>
          </p:cNvGraphicFramePr>
          <p:nvPr>
            <p:ph idx="4294967295"/>
          </p:nvPr>
        </p:nvGraphicFramePr>
        <p:xfrm>
          <a:off x="53975" y="1371600"/>
          <a:ext cx="9226550" cy="5257800"/>
        </p:xfrm>
        <a:graphic>
          <a:graphicData uri="http://schemas.openxmlformats.org/presentationml/2006/ole">
            <p:oleObj spid="_x0000_s9218" name="Chart" r:id="rId4" imgW="5600700" imgH="3095625" progId="Excel.Sheet.8">
              <p:embed/>
            </p:oleObj>
          </a:graphicData>
        </a:graphic>
      </p:graphicFrame>
      <p:sp>
        <p:nvSpPr>
          <p:cNvPr id="9221" name="Rectangle 8"/>
          <p:cNvSpPr>
            <a:spLocks noChangeArrowheads="1"/>
          </p:cNvSpPr>
          <p:nvPr/>
        </p:nvSpPr>
        <p:spPr bwMode="auto">
          <a:xfrm>
            <a:off x="8431213" y="0"/>
            <a:ext cx="712787" cy="369888"/>
          </a:xfrm>
          <a:prstGeom prst="rect">
            <a:avLst/>
          </a:prstGeom>
          <a:noFill/>
          <a:ln w="9525">
            <a:noFill/>
            <a:miter lim="800000"/>
            <a:headEnd/>
            <a:tailEnd/>
          </a:ln>
        </p:spPr>
        <p:txBody>
          <a:bodyPr wrap="none">
            <a:spAutoFit/>
          </a:bodyPr>
          <a:lstStyle/>
          <a:p>
            <a:r>
              <a:rPr lang="en-US">
                <a:latin typeface="Calibri" pitchFamily="34" charset="0"/>
              </a:rPr>
              <a:t>S2-50</a:t>
            </a:r>
          </a:p>
        </p:txBody>
      </p:sp>
      <p:sp>
        <p:nvSpPr>
          <p:cNvPr id="9222" name="Text Box 5"/>
          <p:cNvSpPr txBox="1">
            <a:spLocks noChangeArrowheads="1"/>
          </p:cNvSpPr>
          <p:nvPr/>
        </p:nvSpPr>
        <p:spPr bwMode="auto">
          <a:xfrm>
            <a:off x="7162800" y="1905000"/>
            <a:ext cx="838200" cy="457200"/>
          </a:xfrm>
          <a:prstGeom prst="rect">
            <a:avLst/>
          </a:prstGeom>
          <a:noFill/>
          <a:ln w="9525">
            <a:noFill/>
            <a:miter lim="800000"/>
            <a:headEnd/>
            <a:tailEnd/>
          </a:ln>
        </p:spPr>
        <p:txBody>
          <a:bodyPr>
            <a:spAutoFit/>
          </a:bodyPr>
          <a:lstStyle/>
          <a:p>
            <a:pPr>
              <a:spcBef>
                <a:spcPct val="50000"/>
              </a:spcBef>
            </a:pPr>
            <a:r>
              <a:rPr lang="en-US" sz="2400" b="1">
                <a:solidFill>
                  <a:schemeClr val="accent2"/>
                </a:solidFill>
              </a:rPr>
              <a:t>47%</a:t>
            </a:r>
          </a:p>
        </p:txBody>
      </p:sp>
      <p:sp>
        <p:nvSpPr>
          <p:cNvPr id="9223" name="Text Box 6"/>
          <p:cNvSpPr txBox="1">
            <a:spLocks noChangeArrowheads="1"/>
          </p:cNvSpPr>
          <p:nvPr/>
        </p:nvSpPr>
        <p:spPr bwMode="auto">
          <a:xfrm>
            <a:off x="6324600" y="3962400"/>
            <a:ext cx="914400" cy="457200"/>
          </a:xfrm>
          <a:prstGeom prst="rect">
            <a:avLst/>
          </a:prstGeom>
          <a:noFill/>
          <a:ln w="9525">
            <a:noFill/>
            <a:miter lim="800000"/>
            <a:headEnd/>
            <a:tailEnd/>
          </a:ln>
        </p:spPr>
        <p:txBody>
          <a:bodyPr>
            <a:spAutoFit/>
          </a:bodyPr>
          <a:lstStyle/>
          <a:p>
            <a:pPr>
              <a:spcBef>
                <a:spcPct val="50000"/>
              </a:spcBef>
            </a:pPr>
            <a:r>
              <a:rPr lang="en-US" sz="2400" b="1">
                <a:solidFill>
                  <a:schemeClr val="accent2"/>
                </a:solidFill>
              </a:rPr>
              <a:t>27%</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D3F94BA8-0B15-48B2-B7D4-11150A3ADD21}" type="slidenum">
              <a:rPr lang="en-US"/>
              <a:pPr>
                <a:defRPr/>
              </a:pPr>
              <a:t>15</a:t>
            </a:fld>
            <a:endParaRPr lang="en-US" dirty="0"/>
          </a:p>
        </p:txBody>
      </p:sp>
      <p:graphicFrame>
        <p:nvGraphicFramePr>
          <p:cNvPr id="10242" name="Content Placeholder 5"/>
          <p:cNvGraphicFramePr>
            <a:graphicFrameLocks/>
          </p:cNvGraphicFramePr>
          <p:nvPr/>
        </p:nvGraphicFramePr>
        <p:xfrm>
          <a:off x="0" y="1219200"/>
          <a:ext cx="9075738" cy="4953000"/>
        </p:xfrm>
        <a:graphic>
          <a:graphicData uri="http://schemas.openxmlformats.org/presentationml/2006/ole">
            <p:oleObj spid="_x0000_s10242" name="Chart" r:id="rId4" imgW="7820025" imgH="3295650" progId="Excel.Sheet.8">
              <p:embed/>
            </p:oleObj>
          </a:graphicData>
        </a:graphic>
      </p:graphicFrame>
      <p:sp>
        <p:nvSpPr>
          <p:cNvPr id="10244" name="TextBox 2"/>
          <p:cNvSpPr txBox="1">
            <a:spLocks noChangeArrowheads="1"/>
          </p:cNvSpPr>
          <p:nvPr/>
        </p:nvSpPr>
        <p:spPr bwMode="auto">
          <a:xfrm>
            <a:off x="0" y="0"/>
            <a:ext cx="8686800" cy="944563"/>
          </a:xfrm>
          <a:prstGeom prst="rect">
            <a:avLst/>
          </a:prstGeom>
          <a:noFill/>
          <a:ln w="9525">
            <a:noFill/>
            <a:miter lim="800000"/>
            <a:headEnd/>
            <a:tailEnd/>
          </a:ln>
        </p:spPr>
        <p:txBody>
          <a:bodyPr>
            <a:spAutoFit/>
          </a:bodyPr>
          <a:lstStyle/>
          <a:p>
            <a:pPr algn="ctr"/>
            <a:r>
              <a:rPr lang="en-US" sz="2400">
                <a:latin typeface="Calibri" pitchFamily="34" charset="0"/>
              </a:rPr>
              <a:t>(How desirable or undesirable; with $$ &amp; $ cost implications)</a:t>
            </a:r>
          </a:p>
          <a:p>
            <a:pPr algn="ctr"/>
            <a:r>
              <a:rPr lang="en-US" sz="3200" b="1">
                <a:latin typeface="Calibri" pitchFamily="34" charset="0"/>
              </a:rPr>
              <a:t>Increase investments in public transportation</a:t>
            </a:r>
          </a:p>
        </p:txBody>
      </p:sp>
      <p:sp>
        <p:nvSpPr>
          <p:cNvPr id="10245" name="TextBox 3"/>
          <p:cNvSpPr txBox="1">
            <a:spLocks noChangeArrowheads="1"/>
          </p:cNvSpPr>
          <p:nvPr/>
        </p:nvSpPr>
        <p:spPr bwMode="auto">
          <a:xfrm>
            <a:off x="8077200" y="0"/>
            <a:ext cx="1066800" cy="338138"/>
          </a:xfrm>
          <a:prstGeom prst="rect">
            <a:avLst/>
          </a:prstGeom>
          <a:noFill/>
          <a:ln w="9525">
            <a:noFill/>
            <a:miter lim="800000"/>
            <a:headEnd/>
            <a:tailEnd/>
          </a:ln>
        </p:spPr>
        <p:txBody>
          <a:bodyPr>
            <a:spAutoFit/>
          </a:bodyPr>
          <a:lstStyle/>
          <a:p>
            <a:r>
              <a:rPr lang="en-US" sz="1600">
                <a:latin typeface="Calibri" pitchFamily="34" charset="0"/>
              </a:rPr>
              <a:t>S3-Q50</a:t>
            </a:r>
          </a:p>
        </p:txBody>
      </p:sp>
      <p:sp>
        <p:nvSpPr>
          <p:cNvPr id="10246" name="Text Box 5"/>
          <p:cNvSpPr txBox="1">
            <a:spLocks noChangeArrowheads="1"/>
          </p:cNvSpPr>
          <p:nvPr/>
        </p:nvSpPr>
        <p:spPr bwMode="auto">
          <a:xfrm>
            <a:off x="6858000" y="1752600"/>
            <a:ext cx="914400" cy="457200"/>
          </a:xfrm>
          <a:prstGeom prst="rect">
            <a:avLst/>
          </a:prstGeom>
          <a:noFill/>
          <a:ln w="9525">
            <a:noFill/>
            <a:miter lim="800000"/>
            <a:headEnd/>
            <a:tailEnd/>
          </a:ln>
        </p:spPr>
        <p:txBody>
          <a:bodyPr>
            <a:spAutoFit/>
          </a:bodyPr>
          <a:lstStyle/>
          <a:p>
            <a:pPr>
              <a:spcBef>
                <a:spcPct val="50000"/>
              </a:spcBef>
            </a:pPr>
            <a:r>
              <a:rPr lang="en-US" sz="2400" b="1">
                <a:solidFill>
                  <a:schemeClr val="accent2"/>
                </a:solidFill>
              </a:rPr>
              <a:t>56%</a:t>
            </a:r>
          </a:p>
        </p:txBody>
      </p:sp>
      <p:sp>
        <p:nvSpPr>
          <p:cNvPr id="10247" name="Text Box 6"/>
          <p:cNvSpPr txBox="1">
            <a:spLocks noChangeArrowheads="1"/>
          </p:cNvSpPr>
          <p:nvPr/>
        </p:nvSpPr>
        <p:spPr bwMode="auto">
          <a:xfrm>
            <a:off x="4495800" y="3886200"/>
            <a:ext cx="838200" cy="457200"/>
          </a:xfrm>
          <a:prstGeom prst="rect">
            <a:avLst/>
          </a:prstGeom>
          <a:noFill/>
          <a:ln w="9525">
            <a:noFill/>
            <a:miter lim="800000"/>
            <a:headEnd/>
            <a:tailEnd/>
          </a:ln>
        </p:spPr>
        <p:txBody>
          <a:bodyPr>
            <a:spAutoFit/>
          </a:bodyPr>
          <a:lstStyle/>
          <a:p>
            <a:pPr>
              <a:spcBef>
                <a:spcPct val="50000"/>
              </a:spcBef>
            </a:pPr>
            <a:r>
              <a:rPr lang="en-US" sz="2400" b="1">
                <a:solidFill>
                  <a:schemeClr val="accent2"/>
                </a:solidFill>
              </a:rPr>
              <a:t>17%</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descr="Inbox?number=571009898&amp;part=1"/>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41987" name="Picture 3" descr="http://media.oregonlive.com/oregonian/photo/2013/09/gs51driv12-02jpg-16f0d53fc55ff12a.jpg"/>
          <p:cNvPicPr>
            <a:picLocks noChangeAspect="1" noChangeArrowheads="1"/>
          </p:cNvPicPr>
          <p:nvPr/>
        </p:nvPicPr>
        <p:blipFill>
          <a:blip r:embed="rId3" cstate="print"/>
          <a:srcRect/>
          <a:stretch>
            <a:fillRect/>
          </a:stretch>
        </p:blipFill>
        <p:spPr bwMode="auto">
          <a:xfrm>
            <a:off x="0" y="228600"/>
            <a:ext cx="9144000" cy="5715000"/>
          </a:xfrm>
          <a:prstGeom prst="rect">
            <a:avLst/>
          </a:prstGeom>
          <a:noFill/>
          <a:ln w="9525">
            <a:noFill/>
            <a:miter lim="800000"/>
            <a:headEnd/>
            <a:tailEnd/>
          </a:ln>
        </p:spPr>
      </p:pic>
      <p:sp>
        <p:nvSpPr>
          <p:cNvPr id="5" name="TextBox 4"/>
          <p:cNvSpPr txBox="1"/>
          <p:nvPr/>
        </p:nvSpPr>
        <p:spPr>
          <a:xfrm>
            <a:off x="7391400" y="4191000"/>
            <a:ext cx="1219200" cy="461963"/>
          </a:xfrm>
          <a:prstGeom prst="rect">
            <a:avLst/>
          </a:prstGeom>
          <a:solidFill>
            <a:schemeClr val="accent5">
              <a:lumMod val="50000"/>
            </a:schemeClr>
          </a:solidFill>
        </p:spPr>
        <p:txBody>
          <a:bodyPr>
            <a:spAutoFit/>
          </a:bodyPr>
          <a:lstStyle/>
          <a:p>
            <a:pPr>
              <a:defRPr/>
            </a:pPr>
            <a:r>
              <a:rPr lang="en-US" sz="2400" b="1" dirty="0">
                <a:solidFill>
                  <a:schemeClr val="bg1"/>
                </a:solidFill>
              </a:rPr>
              <a:t> 8,548</a:t>
            </a:r>
          </a:p>
        </p:txBody>
      </p:sp>
      <p:sp>
        <p:nvSpPr>
          <p:cNvPr id="6" name="TextBox 5"/>
          <p:cNvSpPr txBox="1"/>
          <p:nvPr/>
        </p:nvSpPr>
        <p:spPr>
          <a:xfrm>
            <a:off x="7467600" y="2057400"/>
            <a:ext cx="1143000" cy="461963"/>
          </a:xfrm>
          <a:prstGeom prst="rect">
            <a:avLst/>
          </a:prstGeom>
          <a:solidFill>
            <a:schemeClr val="accent1">
              <a:lumMod val="75000"/>
            </a:schemeClr>
          </a:solidFill>
        </p:spPr>
        <p:txBody>
          <a:bodyPr>
            <a:spAutoFit/>
          </a:bodyPr>
          <a:lstStyle/>
          <a:p>
            <a:pPr>
              <a:defRPr/>
            </a:pPr>
            <a:r>
              <a:rPr lang="en-US" sz="2400" b="1" dirty="0">
                <a:solidFill>
                  <a:schemeClr val="bg1"/>
                </a:solidFill>
              </a:rPr>
              <a:t>10,920</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a:xfrm>
            <a:off x="0" y="0"/>
            <a:ext cx="457200" cy="501650"/>
          </a:xfrm>
        </p:spPr>
        <p:txBody>
          <a:bodyPr/>
          <a:lstStyle/>
          <a:p>
            <a:pPr>
              <a:defRPr/>
            </a:pPr>
            <a:fld id="{D3E5B382-BA05-474F-AEF7-0DB2D4FD937D}" type="slidenum">
              <a:rPr lang="en-US"/>
              <a:pPr>
                <a:defRPr/>
              </a:pPr>
              <a:t>17</a:t>
            </a:fld>
            <a:endParaRPr lang="en-US" dirty="0"/>
          </a:p>
        </p:txBody>
      </p:sp>
      <p:graphicFrame>
        <p:nvGraphicFramePr>
          <p:cNvPr id="19458" name="Content Placeholder 5"/>
          <p:cNvGraphicFramePr>
            <a:graphicFrameLocks/>
          </p:cNvGraphicFramePr>
          <p:nvPr/>
        </p:nvGraphicFramePr>
        <p:xfrm>
          <a:off x="0" y="1524000"/>
          <a:ext cx="9075738" cy="4572000"/>
        </p:xfrm>
        <a:graphic>
          <a:graphicData uri="http://schemas.openxmlformats.org/presentationml/2006/ole">
            <p:oleObj spid="_x0000_s19458" name="Chart" r:id="rId4" imgW="7820025" imgH="3295650" progId="Excel.Sheet.8">
              <p:embed/>
            </p:oleObj>
          </a:graphicData>
        </a:graphic>
      </p:graphicFrame>
      <p:sp>
        <p:nvSpPr>
          <p:cNvPr id="19460" name="TextBox 2"/>
          <p:cNvSpPr txBox="1">
            <a:spLocks noChangeArrowheads="1"/>
          </p:cNvSpPr>
          <p:nvPr/>
        </p:nvSpPr>
        <p:spPr bwMode="auto">
          <a:xfrm>
            <a:off x="0" y="228600"/>
            <a:ext cx="9144000" cy="1371600"/>
          </a:xfrm>
          <a:prstGeom prst="rect">
            <a:avLst/>
          </a:prstGeom>
          <a:noFill/>
          <a:ln w="9525">
            <a:noFill/>
            <a:miter lim="800000"/>
            <a:headEnd/>
            <a:tailEnd/>
          </a:ln>
        </p:spPr>
        <p:txBody>
          <a:bodyPr>
            <a:spAutoFit/>
          </a:bodyPr>
          <a:lstStyle/>
          <a:p>
            <a:pPr algn="ctr"/>
            <a:r>
              <a:rPr lang="en-US" sz="2000" b="1" dirty="0">
                <a:latin typeface="Calibri" pitchFamily="34" charset="0"/>
              </a:rPr>
              <a:t>(How desirable or undesirable?)</a:t>
            </a:r>
          </a:p>
          <a:p>
            <a:pPr algn="ctr"/>
            <a:r>
              <a:rPr lang="en-US" sz="3200" b="1" dirty="0">
                <a:latin typeface="Calibri" pitchFamily="34" charset="0"/>
              </a:rPr>
              <a:t>There should be stronger government policies to reduce greenhouse gas emissions</a:t>
            </a:r>
          </a:p>
        </p:txBody>
      </p:sp>
      <p:sp>
        <p:nvSpPr>
          <p:cNvPr id="19461" name="TextBox 3"/>
          <p:cNvSpPr txBox="1">
            <a:spLocks noChangeArrowheads="1"/>
          </p:cNvSpPr>
          <p:nvPr/>
        </p:nvSpPr>
        <p:spPr bwMode="auto">
          <a:xfrm>
            <a:off x="8077200" y="0"/>
            <a:ext cx="1066800" cy="338138"/>
          </a:xfrm>
          <a:prstGeom prst="rect">
            <a:avLst/>
          </a:prstGeom>
          <a:noFill/>
          <a:ln w="9525">
            <a:noFill/>
            <a:miter lim="800000"/>
            <a:headEnd/>
            <a:tailEnd/>
          </a:ln>
        </p:spPr>
        <p:txBody>
          <a:bodyPr>
            <a:spAutoFit/>
          </a:bodyPr>
          <a:lstStyle/>
          <a:p>
            <a:r>
              <a:rPr lang="en-US" sz="1600">
                <a:latin typeface="Calibri" pitchFamily="34" charset="0"/>
              </a:rPr>
              <a:t>S3-Q46</a:t>
            </a:r>
          </a:p>
        </p:txBody>
      </p:sp>
      <p:sp>
        <p:nvSpPr>
          <p:cNvPr id="19462" name="Text Box 5"/>
          <p:cNvSpPr txBox="1">
            <a:spLocks noChangeArrowheads="1"/>
          </p:cNvSpPr>
          <p:nvPr/>
        </p:nvSpPr>
        <p:spPr bwMode="auto">
          <a:xfrm>
            <a:off x="7772400" y="2133600"/>
            <a:ext cx="1066800" cy="457200"/>
          </a:xfrm>
          <a:prstGeom prst="rect">
            <a:avLst/>
          </a:prstGeom>
          <a:noFill/>
          <a:ln w="9525">
            <a:noFill/>
            <a:miter lim="800000"/>
            <a:headEnd/>
            <a:tailEnd/>
          </a:ln>
        </p:spPr>
        <p:txBody>
          <a:bodyPr>
            <a:spAutoFit/>
          </a:bodyPr>
          <a:lstStyle/>
          <a:p>
            <a:pPr>
              <a:spcBef>
                <a:spcPct val="50000"/>
              </a:spcBef>
            </a:pPr>
            <a:r>
              <a:rPr lang="en-US" sz="2400" b="1">
                <a:solidFill>
                  <a:srgbClr val="EC0C27"/>
                </a:solidFill>
              </a:rPr>
              <a:t>57%</a:t>
            </a:r>
          </a:p>
        </p:txBody>
      </p:sp>
      <p:sp>
        <p:nvSpPr>
          <p:cNvPr id="19463" name="Text Box 6"/>
          <p:cNvSpPr txBox="1">
            <a:spLocks noChangeArrowheads="1"/>
          </p:cNvSpPr>
          <p:nvPr/>
        </p:nvSpPr>
        <p:spPr bwMode="auto">
          <a:xfrm>
            <a:off x="4953000" y="3886200"/>
            <a:ext cx="914400" cy="457200"/>
          </a:xfrm>
          <a:prstGeom prst="rect">
            <a:avLst/>
          </a:prstGeom>
          <a:noFill/>
          <a:ln w="9525">
            <a:noFill/>
            <a:miter lim="800000"/>
            <a:headEnd/>
            <a:tailEnd/>
          </a:ln>
        </p:spPr>
        <p:txBody>
          <a:bodyPr>
            <a:spAutoFit/>
          </a:bodyPr>
          <a:lstStyle/>
          <a:p>
            <a:pPr>
              <a:spcBef>
                <a:spcPct val="50000"/>
              </a:spcBef>
            </a:pPr>
            <a:r>
              <a:rPr lang="en-US" sz="2400" b="1">
                <a:solidFill>
                  <a:srgbClr val="EC0C27"/>
                </a:solidFill>
              </a:rPr>
              <a:t>22%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a:xfrm>
            <a:off x="0" y="0"/>
            <a:ext cx="457200" cy="396875"/>
          </a:xfrm>
        </p:spPr>
        <p:txBody>
          <a:bodyPr/>
          <a:lstStyle/>
          <a:p>
            <a:pPr>
              <a:defRPr/>
            </a:pPr>
            <a:fld id="{6F17D4A0-2B71-4A0F-9E7C-E67A69810A6E}" type="slidenum">
              <a:rPr lang="en-US"/>
              <a:pPr>
                <a:defRPr/>
              </a:pPr>
              <a:t>18</a:t>
            </a:fld>
            <a:endParaRPr lang="en-US" dirty="0"/>
          </a:p>
        </p:txBody>
      </p:sp>
      <p:sp>
        <p:nvSpPr>
          <p:cNvPr id="1029" name="Rectangle 1"/>
          <p:cNvSpPr>
            <a:spLocks noChangeArrowheads="1"/>
          </p:cNvSpPr>
          <p:nvPr/>
        </p:nvSpPr>
        <p:spPr bwMode="auto">
          <a:xfrm>
            <a:off x="0" y="453936"/>
            <a:ext cx="9144000" cy="1200329"/>
          </a:xfrm>
          <a:prstGeom prst="rect">
            <a:avLst/>
          </a:prstGeom>
          <a:noFill/>
          <a:ln w="9525">
            <a:noFill/>
            <a:miter lim="800000"/>
            <a:headEnd/>
            <a:tailEnd/>
          </a:ln>
        </p:spPr>
        <p:txBody>
          <a:bodyPr anchor="ctr">
            <a:spAutoFit/>
          </a:bodyPr>
          <a:lstStyle/>
          <a:p>
            <a:pPr algn="ctr">
              <a:tabLst>
                <a:tab pos="342900" algn="l"/>
              </a:tabLst>
            </a:pPr>
            <a:r>
              <a:rPr lang="en-US" sz="3600" b="1" dirty="0">
                <a:latin typeface="Calibri" pitchFamily="34" charset="0"/>
                <a:ea typeface="Times New Roman" pitchFamily="18" charset="0"/>
                <a:cs typeface="Verdana" pitchFamily="34" charset="0"/>
              </a:rPr>
              <a:t>Economic growth will be more important than addressing climate change</a:t>
            </a:r>
            <a:endParaRPr lang="en-US" sz="3600" b="1" dirty="0">
              <a:latin typeface="Calibri" pitchFamily="34" charset="0"/>
              <a:ea typeface="Times New Roman" pitchFamily="18" charset="0"/>
              <a:cs typeface="Arial" charset="0"/>
            </a:endParaRPr>
          </a:p>
        </p:txBody>
      </p:sp>
      <p:graphicFrame>
        <p:nvGraphicFramePr>
          <p:cNvPr id="11" name="Content Placeholder 5"/>
          <p:cNvGraphicFramePr>
            <a:graphicFrameLocks noGrp="1"/>
          </p:cNvGraphicFramePr>
          <p:nvPr>
            <p:ph idx="4294967295"/>
          </p:nvPr>
        </p:nvGraphicFramePr>
        <p:xfrm>
          <a:off x="-635000" y="1828800"/>
          <a:ext cx="5156200" cy="406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7" name="Object 4"/>
          <p:cNvGraphicFramePr>
            <a:graphicFrameLocks/>
          </p:cNvGraphicFramePr>
          <p:nvPr/>
        </p:nvGraphicFramePr>
        <p:xfrm>
          <a:off x="4495800" y="1676400"/>
          <a:ext cx="4876800" cy="4267200"/>
        </p:xfrm>
        <a:graphic>
          <a:graphicData uri="http://schemas.openxmlformats.org/presentationml/2006/ole">
            <p:oleObj spid="_x0000_s113667" name="Chart" r:id="rId5" imgW="4448175" imgH="3076575" progId="Excel.Sheet.8">
              <p:embed/>
            </p:oleObj>
          </a:graphicData>
        </a:graphic>
      </p:graphicFrame>
      <p:sp>
        <p:nvSpPr>
          <p:cNvPr id="1030" name="Rectangle 8"/>
          <p:cNvSpPr>
            <a:spLocks noChangeArrowheads="1"/>
          </p:cNvSpPr>
          <p:nvPr/>
        </p:nvSpPr>
        <p:spPr bwMode="auto">
          <a:xfrm>
            <a:off x="8431213" y="0"/>
            <a:ext cx="712787" cy="369888"/>
          </a:xfrm>
          <a:prstGeom prst="rect">
            <a:avLst/>
          </a:prstGeom>
          <a:noFill/>
          <a:ln w="9525">
            <a:noFill/>
            <a:miter lim="800000"/>
            <a:headEnd/>
            <a:tailEnd/>
          </a:ln>
        </p:spPr>
        <p:txBody>
          <a:bodyPr wrap="none">
            <a:spAutoFit/>
          </a:bodyPr>
          <a:lstStyle/>
          <a:p>
            <a:r>
              <a:rPr lang="en-US">
                <a:latin typeface="Calibri" pitchFamily="34" charset="0"/>
              </a:rPr>
              <a:t>S2-17</a:t>
            </a:r>
          </a:p>
        </p:txBody>
      </p:sp>
      <p:sp>
        <p:nvSpPr>
          <p:cNvPr id="1031" name="Text Box 6"/>
          <p:cNvSpPr txBox="1">
            <a:spLocks noChangeArrowheads="1"/>
          </p:cNvSpPr>
          <p:nvPr/>
        </p:nvSpPr>
        <p:spPr bwMode="auto">
          <a:xfrm>
            <a:off x="3657600" y="2590800"/>
            <a:ext cx="762000" cy="366713"/>
          </a:xfrm>
          <a:prstGeom prst="rect">
            <a:avLst/>
          </a:prstGeom>
          <a:noFill/>
          <a:ln w="9525">
            <a:noFill/>
            <a:miter lim="800000"/>
            <a:headEnd/>
            <a:tailEnd/>
          </a:ln>
        </p:spPr>
        <p:txBody>
          <a:bodyPr>
            <a:spAutoFit/>
          </a:bodyPr>
          <a:lstStyle/>
          <a:p>
            <a:pPr>
              <a:spcBef>
                <a:spcPct val="50000"/>
              </a:spcBef>
            </a:pPr>
            <a:r>
              <a:rPr lang="en-US" b="1" dirty="0">
                <a:solidFill>
                  <a:srgbClr val="FF0000"/>
                </a:solidFill>
              </a:rPr>
              <a:t>59%</a:t>
            </a:r>
          </a:p>
        </p:txBody>
      </p:sp>
      <p:sp>
        <p:nvSpPr>
          <p:cNvPr id="1032" name="Text Box 7"/>
          <p:cNvSpPr txBox="1">
            <a:spLocks noChangeArrowheads="1"/>
          </p:cNvSpPr>
          <p:nvPr/>
        </p:nvSpPr>
        <p:spPr bwMode="auto">
          <a:xfrm>
            <a:off x="8153400" y="2590800"/>
            <a:ext cx="685800" cy="366713"/>
          </a:xfrm>
          <a:prstGeom prst="rect">
            <a:avLst/>
          </a:prstGeom>
          <a:noFill/>
          <a:ln w="9525">
            <a:noFill/>
            <a:miter lim="800000"/>
            <a:headEnd/>
            <a:tailEnd/>
          </a:ln>
        </p:spPr>
        <p:txBody>
          <a:bodyPr>
            <a:spAutoFit/>
          </a:bodyPr>
          <a:lstStyle/>
          <a:p>
            <a:pPr>
              <a:spcBef>
                <a:spcPct val="50000"/>
              </a:spcBef>
            </a:pPr>
            <a:r>
              <a:rPr lang="en-US" b="1" dirty="0">
                <a:solidFill>
                  <a:srgbClr val="FF0000"/>
                </a:solidFill>
              </a:rPr>
              <a:t>37%</a:t>
            </a:r>
          </a:p>
        </p:txBody>
      </p:sp>
      <p:sp>
        <p:nvSpPr>
          <p:cNvPr id="1033" name="Text Box 8"/>
          <p:cNvSpPr txBox="1">
            <a:spLocks noChangeArrowheads="1"/>
          </p:cNvSpPr>
          <p:nvPr/>
        </p:nvSpPr>
        <p:spPr bwMode="auto">
          <a:xfrm>
            <a:off x="3200400" y="4267200"/>
            <a:ext cx="762000" cy="366713"/>
          </a:xfrm>
          <a:prstGeom prst="rect">
            <a:avLst/>
          </a:prstGeom>
          <a:noFill/>
          <a:ln w="9525">
            <a:noFill/>
            <a:miter lim="800000"/>
            <a:headEnd/>
            <a:tailEnd/>
          </a:ln>
        </p:spPr>
        <p:txBody>
          <a:bodyPr>
            <a:spAutoFit/>
          </a:bodyPr>
          <a:lstStyle/>
          <a:p>
            <a:pPr>
              <a:spcBef>
                <a:spcPct val="50000"/>
              </a:spcBef>
            </a:pPr>
            <a:r>
              <a:rPr lang="en-US"/>
              <a:t>19%</a:t>
            </a:r>
          </a:p>
        </p:txBody>
      </p:sp>
      <p:sp>
        <p:nvSpPr>
          <p:cNvPr id="1034" name="Text Box 9"/>
          <p:cNvSpPr txBox="1">
            <a:spLocks noChangeArrowheads="1"/>
          </p:cNvSpPr>
          <p:nvPr/>
        </p:nvSpPr>
        <p:spPr bwMode="auto">
          <a:xfrm>
            <a:off x="8153400" y="4114800"/>
            <a:ext cx="762000" cy="366713"/>
          </a:xfrm>
          <a:prstGeom prst="rect">
            <a:avLst/>
          </a:prstGeom>
          <a:noFill/>
          <a:ln w="9525">
            <a:noFill/>
            <a:miter lim="800000"/>
            <a:headEnd/>
            <a:tailEnd/>
          </a:ln>
        </p:spPr>
        <p:txBody>
          <a:bodyPr>
            <a:spAutoFit/>
          </a:bodyPr>
          <a:lstStyle/>
          <a:p>
            <a:pPr>
              <a:spcBef>
                <a:spcPct val="50000"/>
              </a:spcBef>
            </a:pPr>
            <a:r>
              <a:rPr lang="en-US"/>
              <a:t>40%</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1DF3DC24-313F-496A-AEF4-3E4CD511B5EB}" type="slidenum">
              <a:rPr lang="en-US"/>
              <a:pPr>
                <a:defRPr/>
              </a:pPr>
              <a:t>19</a:t>
            </a:fld>
            <a:endParaRPr lang="en-US" dirty="0"/>
          </a:p>
        </p:txBody>
      </p:sp>
      <p:graphicFrame>
        <p:nvGraphicFramePr>
          <p:cNvPr id="5122" name="Content Placeholder 3"/>
          <p:cNvGraphicFramePr>
            <a:graphicFrameLocks noGrp="1"/>
          </p:cNvGraphicFramePr>
          <p:nvPr>
            <p:ph idx="4294967295"/>
          </p:nvPr>
        </p:nvGraphicFramePr>
        <p:xfrm>
          <a:off x="381000" y="1828800"/>
          <a:ext cx="8534400" cy="4114800"/>
        </p:xfrm>
        <a:graphic>
          <a:graphicData uri="http://schemas.openxmlformats.org/presentationml/2006/ole">
            <p:oleObj spid="_x0000_s331778" name="Chart" r:id="rId4" imgW="5819775" imgH="3495675" progId="Excel.Sheet.8">
              <p:embed/>
            </p:oleObj>
          </a:graphicData>
        </a:graphic>
      </p:graphicFrame>
      <p:sp>
        <p:nvSpPr>
          <p:cNvPr id="5124" name="TextBox 4"/>
          <p:cNvSpPr txBox="1">
            <a:spLocks noChangeArrowheads="1"/>
          </p:cNvSpPr>
          <p:nvPr/>
        </p:nvSpPr>
        <p:spPr bwMode="auto">
          <a:xfrm>
            <a:off x="1219200" y="685800"/>
            <a:ext cx="2590800" cy="1082675"/>
          </a:xfrm>
          <a:prstGeom prst="rect">
            <a:avLst/>
          </a:prstGeom>
          <a:solidFill>
            <a:srgbClr val="63FE2C"/>
          </a:solidFill>
          <a:ln w="76200">
            <a:solidFill>
              <a:srgbClr val="30B301"/>
            </a:solidFill>
            <a:miter lim="800000"/>
            <a:headEnd/>
            <a:tailEnd/>
          </a:ln>
        </p:spPr>
        <p:txBody>
          <a:bodyPr>
            <a:spAutoFit/>
          </a:bodyPr>
          <a:lstStyle/>
          <a:p>
            <a:r>
              <a:rPr lang="en-US" sz="1400" b="1">
                <a:latin typeface="Calibri" pitchFamily="34" charset="0"/>
              </a:rPr>
              <a:t>Statement A: </a:t>
            </a:r>
            <a:r>
              <a:rPr lang="en-US" sz="2000" b="1">
                <a:latin typeface="Calibri" pitchFamily="34" charset="0"/>
              </a:rPr>
              <a:t>Our country would be better off if we all consumed less</a:t>
            </a:r>
          </a:p>
        </p:txBody>
      </p:sp>
      <p:sp>
        <p:nvSpPr>
          <p:cNvPr id="5125" name="TextBox 5"/>
          <p:cNvSpPr txBox="1">
            <a:spLocks noChangeArrowheads="1"/>
          </p:cNvSpPr>
          <p:nvPr/>
        </p:nvSpPr>
        <p:spPr bwMode="auto">
          <a:xfrm>
            <a:off x="4419600" y="685800"/>
            <a:ext cx="2590800" cy="1082675"/>
          </a:xfrm>
          <a:prstGeom prst="rect">
            <a:avLst/>
          </a:prstGeom>
          <a:solidFill>
            <a:srgbClr val="FDCF5B"/>
          </a:solidFill>
          <a:ln w="76200">
            <a:solidFill>
              <a:srgbClr val="EE510A"/>
            </a:solidFill>
            <a:miter lim="800000"/>
            <a:headEnd/>
            <a:tailEnd/>
          </a:ln>
        </p:spPr>
        <p:txBody>
          <a:bodyPr>
            <a:spAutoFit/>
          </a:bodyPr>
          <a:lstStyle/>
          <a:p>
            <a:r>
              <a:rPr lang="en-US" sz="1400" b="1">
                <a:latin typeface="Calibri" pitchFamily="34" charset="0"/>
              </a:rPr>
              <a:t>Statement B: </a:t>
            </a:r>
            <a:r>
              <a:rPr lang="en-US" sz="2000" b="1">
                <a:latin typeface="Calibri" pitchFamily="34" charset="0"/>
              </a:rPr>
              <a:t>We need to buy things to support a strong economy</a:t>
            </a:r>
          </a:p>
        </p:txBody>
      </p:sp>
      <p:sp>
        <p:nvSpPr>
          <p:cNvPr id="5126" name="TextBox 6"/>
          <p:cNvSpPr txBox="1">
            <a:spLocks noChangeArrowheads="1"/>
          </p:cNvSpPr>
          <p:nvPr/>
        </p:nvSpPr>
        <p:spPr bwMode="auto">
          <a:xfrm>
            <a:off x="685800" y="0"/>
            <a:ext cx="7696200" cy="762000"/>
          </a:xfrm>
          <a:prstGeom prst="rect">
            <a:avLst/>
          </a:prstGeom>
          <a:noFill/>
          <a:ln w="9525">
            <a:noFill/>
            <a:miter lim="800000"/>
            <a:headEnd/>
            <a:tailEnd/>
          </a:ln>
        </p:spPr>
        <p:txBody>
          <a:bodyPr>
            <a:spAutoFit/>
          </a:bodyPr>
          <a:lstStyle/>
          <a:p>
            <a:pPr algn="ctr"/>
            <a:r>
              <a:rPr lang="en-US" sz="2200" b="1">
                <a:latin typeface="Calibri" pitchFamily="34" charset="0"/>
              </a:rPr>
              <a:t>Which statement comes closest to your view?</a:t>
            </a:r>
          </a:p>
          <a:p>
            <a:pPr algn="ctr"/>
            <a:endParaRPr lang="en-US" sz="2200" b="1">
              <a:latin typeface="Calibri" pitchFamily="34" charset="0"/>
            </a:endParaRPr>
          </a:p>
        </p:txBody>
      </p:sp>
      <p:sp>
        <p:nvSpPr>
          <p:cNvPr id="5127" name="TextBox 7"/>
          <p:cNvSpPr txBox="1">
            <a:spLocks noChangeArrowheads="1"/>
          </p:cNvSpPr>
          <p:nvPr/>
        </p:nvSpPr>
        <p:spPr bwMode="auto">
          <a:xfrm>
            <a:off x="8305800" y="0"/>
            <a:ext cx="914400" cy="338138"/>
          </a:xfrm>
          <a:prstGeom prst="rect">
            <a:avLst/>
          </a:prstGeom>
          <a:noFill/>
          <a:ln w="9525">
            <a:noFill/>
            <a:miter lim="800000"/>
            <a:headEnd/>
            <a:tailEnd/>
          </a:ln>
        </p:spPr>
        <p:txBody>
          <a:bodyPr>
            <a:spAutoFit/>
          </a:bodyPr>
          <a:lstStyle/>
          <a:p>
            <a:r>
              <a:rPr lang="en-US" sz="1600">
                <a:latin typeface="Calibri" pitchFamily="34" charset="0"/>
              </a:rPr>
              <a:t>S1-Q31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pPr>
              <a:defRPr/>
            </a:pPr>
            <a:fld id="{DCFBD350-B76C-4262-AD57-5DEFABD4F2B6}" type="slidenum">
              <a:rPr lang="en-US"/>
              <a:pPr>
                <a:defRPr/>
              </a:pPr>
              <a:t>2</a:t>
            </a:fld>
            <a:endParaRPr lang="en-US" dirty="0"/>
          </a:p>
        </p:txBody>
      </p:sp>
      <p:sp>
        <p:nvSpPr>
          <p:cNvPr id="37891" name="Rectangle 2"/>
          <p:cNvSpPr>
            <a:spLocks noGrp="1"/>
          </p:cNvSpPr>
          <p:nvPr>
            <p:ph type="body" idx="4294967295"/>
          </p:nvPr>
        </p:nvSpPr>
        <p:spPr>
          <a:xfrm>
            <a:off x="457200" y="304800"/>
            <a:ext cx="8686800" cy="5791200"/>
          </a:xfrm>
        </p:spPr>
        <p:txBody>
          <a:bodyPr/>
          <a:lstStyle/>
          <a:p>
            <a:pPr algn="ctr" eaLnBrk="1" hangingPunct="1">
              <a:buFont typeface="Arial" charset="0"/>
              <a:buNone/>
            </a:pPr>
            <a:r>
              <a:rPr lang="en-US" sz="2800" b="1" dirty="0" smtClean="0"/>
              <a:t>EXPLORING OREGON VALUES 2013</a:t>
            </a:r>
          </a:p>
          <a:p>
            <a:pPr algn="ctr" eaLnBrk="1" hangingPunct="1">
              <a:buFont typeface="Arial" charset="0"/>
              <a:buNone/>
            </a:pPr>
            <a:r>
              <a:rPr lang="en-US" sz="2000" b="1" dirty="0" smtClean="0"/>
              <a:t>(DHM PRIORS 1992, 2002)</a:t>
            </a:r>
          </a:p>
          <a:p>
            <a:pPr eaLnBrk="1" hangingPunct="1">
              <a:buFont typeface="Arial" charset="0"/>
              <a:buNone/>
            </a:pPr>
            <a:r>
              <a:rPr lang="en-US" sz="2800" b="1" dirty="0" smtClean="0"/>
              <a:t>Three surveys; spaced 2 weeks apart; 198 questions</a:t>
            </a:r>
          </a:p>
          <a:p>
            <a:pPr eaLnBrk="1" hangingPunct="1"/>
            <a:r>
              <a:rPr lang="en-US" sz="2800" dirty="0" smtClean="0"/>
              <a:t>Multiple Data Modes, Landline, Cell &amp; Internet</a:t>
            </a:r>
          </a:p>
          <a:p>
            <a:pPr eaLnBrk="1" hangingPunct="1"/>
            <a:r>
              <a:rPr lang="en-US" sz="2800" dirty="0" smtClean="0"/>
              <a:t>S1:  3,971 respondents  </a:t>
            </a:r>
            <a:r>
              <a:rPr lang="en-US" sz="1600" dirty="0" smtClean="0"/>
              <a:t>(1.6% MOE @ 95% confidence)</a:t>
            </a:r>
          </a:p>
          <a:p>
            <a:pPr eaLnBrk="1" hangingPunct="1"/>
            <a:r>
              <a:rPr lang="en-US" sz="2800" dirty="0" smtClean="0"/>
              <a:t>S2:  1,958 respondents </a:t>
            </a:r>
            <a:r>
              <a:rPr lang="en-US" sz="1600" dirty="0" smtClean="0"/>
              <a:t>(2.2% MOE @ 95% confidence)</a:t>
            </a:r>
            <a:endParaRPr lang="en-US" sz="2800" dirty="0" smtClean="0"/>
          </a:p>
          <a:p>
            <a:pPr eaLnBrk="1" hangingPunct="1"/>
            <a:r>
              <a:rPr lang="en-US" sz="2800" dirty="0" smtClean="0"/>
              <a:t>S3:  1,865 respondents </a:t>
            </a:r>
            <a:r>
              <a:rPr lang="en-US" sz="1600" dirty="0" smtClean="0"/>
              <a:t>(2.3% MOE @ 95% confidence)</a:t>
            </a:r>
            <a:endParaRPr lang="en-US" sz="2800" dirty="0" smtClean="0"/>
          </a:p>
          <a:p>
            <a:pPr eaLnBrk="1" hangingPunct="1"/>
            <a:r>
              <a:rPr lang="en-US" sz="2800" dirty="0" smtClean="0"/>
              <a:t>Oversampling for Geographic Representativeness</a:t>
            </a:r>
          </a:p>
          <a:p>
            <a:pPr eaLnBrk="1" hangingPunct="1"/>
            <a:r>
              <a:rPr lang="en-US" sz="2800" dirty="0" smtClean="0"/>
              <a:t>Statistical weighting for age, gender &amp; income</a:t>
            </a:r>
          </a:p>
          <a:p>
            <a:pPr eaLnBrk="1" hangingPunct="1"/>
            <a:r>
              <a:rPr lang="en-US" sz="2800" dirty="0" smtClean="0"/>
              <a:t>Quality control: best practices for survey error &amp; bias</a:t>
            </a:r>
          </a:p>
          <a:p>
            <a:pPr eaLnBrk="1" hangingPunct="1">
              <a:buNone/>
            </a:pPr>
            <a:endParaRPr lang="en-US"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0" y="2476500"/>
            <a:ext cx="9144000" cy="0"/>
          </a:xfrm>
          <a:prstGeom prst="rect">
            <a:avLst/>
          </a:prstGeom>
          <a:noFill/>
          <a:ln w="9525">
            <a:noFill/>
            <a:miter lim="800000"/>
            <a:headEnd/>
            <a:tailEnd/>
          </a:ln>
          <a:effectLst/>
        </p:spPr>
        <p:txBody>
          <a:bodyPr wrap="none" anchor="ctr">
            <a:spAutoFit/>
          </a:bodyPr>
          <a:lstStyle/>
          <a:p>
            <a:endParaRPr lang="en-US" smtClean="0">
              <a:solidFill>
                <a:srgbClr val="000000"/>
              </a:solidFill>
            </a:endParaRPr>
          </a:p>
        </p:txBody>
      </p:sp>
      <p:graphicFrame>
        <p:nvGraphicFramePr>
          <p:cNvPr id="214019" name="Object 3"/>
          <p:cNvGraphicFramePr>
            <a:graphicFrameLocks noChangeAspect="1"/>
          </p:cNvGraphicFramePr>
          <p:nvPr/>
        </p:nvGraphicFramePr>
        <p:xfrm>
          <a:off x="304800" y="228600"/>
          <a:ext cx="9067800" cy="6934200"/>
        </p:xfrm>
        <a:graphic>
          <a:graphicData uri="http://schemas.openxmlformats.org/presentationml/2006/ole">
            <p:oleObj spid="_x0000_s335874" name="Slide" r:id="rId4" imgW="3613390" imgH="2709494" progId="PowerPoint.Slide.8">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0" y="0"/>
            <a:ext cx="9144000" cy="1905000"/>
          </a:xfrm>
        </p:spPr>
        <p:txBody>
          <a:bodyPr/>
          <a:lstStyle/>
          <a:p>
            <a:r>
              <a:rPr lang="en-US" sz="3600"/>
              <a:t>Political Party Ideology Comparison</a:t>
            </a:r>
            <a:br>
              <a:rPr lang="en-US" sz="3600"/>
            </a:br>
            <a:r>
              <a:rPr lang="en-US" sz="3600"/>
              <a:t>Compare - Global Warming : Consume less</a:t>
            </a:r>
            <a:r>
              <a:rPr lang="en-US" sz="4000"/>
              <a:t> </a:t>
            </a:r>
            <a:r>
              <a:rPr lang="en-US" sz="1200"/>
              <a:t/>
            </a:r>
            <a:br>
              <a:rPr lang="en-US" sz="1200"/>
            </a:br>
            <a:r>
              <a:rPr lang="en-US" sz="1800"/>
              <a:t>PI November 2008 n=400 V4A/V1A   (% Combined Agreement of Sector)</a:t>
            </a:r>
          </a:p>
        </p:txBody>
      </p:sp>
      <p:graphicFrame>
        <p:nvGraphicFramePr>
          <p:cNvPr id="145411" name="Object 3"/>
          <p:cNvGraphicFramePr>
            <a:graphicFrameLocks noChangeAspect="1"/>
          </p:cNvGraphicFramePr>
          <p:nvPr>
            <p:ph idx="1"/>
          </p:nvPr>
        </p:nvGraphicFramePr>
        <p:xfrm>
          <a:off x="0" y="1828800"/>
          <a:ext cx="9170988" cy="5029200"/>
        </p:xfrm>
        <a:graphic>
          <a:graphicData uri="http://schemas.openxmlformats.org/presentationml/2006/ole">
            <p:oleObj spid="_x0000_s337922" name="Chart" r:id="rId4" imgW="9029610" imgH="4067085" progId="MSGraph.Chart.8">
              <p:embed followColorScheme="full"/>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ChangeArrowheads="1"/>
          </p:cNvSpPr>
          <p:nvPr/>
        </p:nvSpPr>
        <p:spPr bwMode="auto">
          <a:xfrm>
            <a:off x="0" y="1218615"/>
            <a:ext cx="9144000" cy="4585871"/>
          </a:xfrm>
          <a:prstGeom prst="rect">
            <a:avLst/>
          </a:prstGeom>
          <a:noFill/>
          <a:ln w="9525">
            <a:noFill/>
            <a:miter lim="800000"/>
            <a:headEnd/>
            <a:tailEnd/>
          </a:ln>
          <a:effectLst/>
        </p:spPr>
        <p:txBody>
          <a:bodyPr anchor="ctr">
            <a:spAutoFit/>
          </a:bodyPr>
          <a:lstStyle/>
          <a:p>
            <a:pPr algn="ctr"/>
            <a:r>
              <a:rPr lang="en-US" sz="4000" dirty="0" smtClean="0">
                <a:solidFill>
                  <a:srgbClr val="000000"/>
                </a:solidFill>
              </a:rPr>
              <a:t>With roughly two-thirds of consumers saying they care, why is ethical consumption so minimal and so rarely transformative?</a:t>
            </a:r>
            <a:r>
              <a:rPr lang="en-US" sz="2800" dirty="0" smtClean="0">
                <a:solidFill>
                  <a:srgbClr val="000000"/>
                </a:solidFill>
              </a:rPr>
              <a:t/>
            </a:r>
            <a:br>
              <a:rPr lang="en-US" sz="2800" dirty="0" smtClean="0">
                <a:solidFill>
                  <a:srgbClr val="000000"/>
                </a:solidFill>
              </a:rPr>
            </a:br>
            <a:r>
              <a:rPr lang="en-US" sz="2800" dirty="0" smtClean="0">
                <a:solidFill>
                  <a:srgbClr val="000000"/>
                </a:solidFill>
              </a:rPr>
              <a:t/>
            </a:r>
            <a:br>
              <a:rPr lang="en-US" sz="2800" dirty="0" smtClean="0">
                <a:solidFill>
                  <a:srgbClr val="000000"/>
                </a:solidFill>
              </a:rPr>
            </a:br>
            <a:r>
              <a:rPr lang="en-US" sz="2800" dirty="0" smtClean="0">
                <a:solidFill>
                  <a:srgbClr val="000000"/>
                </a:solidFill>
              </a:rPr>
              <a:t/>
            </a:r>
            <a:br>
              <a:rPr lang="en-US" sz="2800" dirty="0" smtClean="0">
                <a:solidFill>
                  <a:srgbClr val="000000"/>
                </a:solidFill>
              </a:rPr>
            </a:br>
            <a:endParaRPr lang="en-US" sz="2800" dirty="0" smtClean="0">
              <a:solidFill>
                <a:srgbClr val="000000"/>
              </a:solidFill>
            </a:endParaRPr>
          </a:p>
          <a:p>
            <a:r>
              <a:rPr lang="en-US" sz="2400" dirty="0" smtClean="0">
                <a:solidFill>
                  <a:srgbClr val="000000"/>
                </a:solidFill>
              </a:rPr>
              <a:t>- Dana O’Rourke,</a:t>
            </a:r>
            <a:r>
              <a:rPr lang="en-US" sz="2400" i="1" dirty="0" smtClean="0">
                <a:solidFill>
                  <a:srgbClr val="000000"/>
                </a:solidFill>
              </a:rPr>
              <a:t> </a:t>
            </a:r>
            <a:r>
              <a:rPr lang="en-US" sz="2400" dirty="0" smtClean="0">
                <a:solidFill>
                  <a:srgbClr val="000000"/>
                </a:solidFill>
              </a:rPr>
              <a:t>book review of</a:t>
            </a:r>
            <a:r>
              <a:rPr lang="en-US" sz="2400" i="1" dirty="0" smtClean="0">
                <a:solidFill>
                  <a:srgbClr val="000000"/>
                </a:solidFill>
              </a:rPr>
              <a:t> Market for Virtue </a:t>
            </a:r>
            <a:r>
              <a:rPr lang="en-US" sz="2400" dirty="0" smtClean="0">
                <a:solidFill>
                  <a:srgbClr val="000000"/>
                </a:solidFill>
              </a:rPr>
              <a:t>by David </a:t>
            </a:r>
            <a:r>
              <a:rPr lang="en-US" sz="2400" dirty="0" err="1" smtClean="0">
                <a:solidFill>
                  <a:srgbClr val="000000"/>
                </a:solidFill>
              </a:rPr>
              <a:t>Vogle</a:t>
            </a:r>
            <a:r>
              <a:rPr lang="en-US" sz="2400" i="1" dirty="0" smtClean="0">
                <a:solidFill>
                  <a:srgbClr val="000000"/>
                </a:solidFill>
              </a:rPr>
              <a:t/>
            </a:r>
            <a:br>
              <a:rPr lang="en-US" sz="2400" i="1" dirty="0" smtClean="0">
                <a:solidFill>
                  <a:srgbClr val="000000"/>
                </a:solidFill>
              </a:rPr>
            </a:br>
            <a:endParaRPr lang="en-US" sz="2400" i="1" dirty="0" smtClean="0">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val 2"/>
          <p:cNvSpPr>
            <a:spLocks noChangeArrowheads="1"/>
          </p:cNvSpPr>
          <p:nvPr/>
        </p:nvSpPr>
        <p:spPr bwMode="auto">
          <a:xfrm>
            <a:off x="609600" y="533400"/>
            <a:ext cx="2590800" cy="1752600"/>
          </a:xfrm>
          <a:prstGeom prst="ellipse">
            <a:avLst/>
          </a:prstGeom>
          <a:solidFill>
            <a:srgbClr val="00FFFF"/>
          </a:solidFill>
          <a:ln w="9525">
            <a:solidFill>
              <a:schemeClr val="tx1"/>
            </a:solidFill>
            <a:round/>
            <a:headEnd/>
            <a:tailEnd/>
          </a:ln>
          <a:effectLst/>
        </p:spPr>
        <p:txBody>
          <a:bodyPr wrap="none" anchor="ctr"/>
          <a:lstStyle/>
          <a:p>
            <a:pPr algn="ctr"/>
            <a:endParaRPr lang="en-US"/>
          </a:p>
        </p:txBody>
      </p:sp>
      <p:sp>
        <p:nvSpPr>
          <p:cNvPr id="37891" name="Text Box 3"/>
          <p:cNvSpPr txBox="1">
            <a:spLocks noChangeArrowheads="1"/>
          </p:cNvSpPr>
          <p:nvPr/>
        </p:nvSpPr>
        <p:spPr bwMode="auto">
          <a:xfrm>
            <a:off x="914400" y="1219200"/>
            <a:ext cx="2057400" cy="1004888"/>
          </a:xfrm>
          <a:prstGeom prst="rect">
            <a:avLst/>
          </a:prstGeom>
          <a:noFill/>
          <a:ln w="9525">
            <a:noFill/>
            <a:miter lim="800000"/>
            <a:headEnd/>
            <a:tailEnd/>
          </a:ln>
          <a:effectLst/>
        </p:spPr>
        <p:txBody>
          <a:bodyPr>
            <a:spAutoFit/>
          </a:bodyPr>
          <a:lstStyle/>
          <a:p>
            <a:pPr algn="ctr">
              <a:spcBef>
                <a:spcPct val="50000"/>
              </a:spcBef>
            </a:pPr>
            <a:r>
              <a:rPr lang="en-US" sz="2400"/>
              <a:t>ATTITUDE A</a:t>
            </a:r>
          </a:p>
          <a:p>
            <a:pPr algn="ctr">
              <a:spcBef>
                <a:spcPct val="50000"/>
              </a:spcBef>
            </a:pPr>
            <a:endParaRPr lang="en-US" sz="2400"/>
          </a:p>
        </p:txBody>
      </p:sp>
      <p:sp>
        <p:nvSpPr>
          <p:cNvPr id="37893" name="Oval 5"/>
          <p:cNvSpPr>
            <a:spLocks noChangeArrowheads="1"/>
          </p:cNvSpPr>
          <p:nvPr/>
        </p:nvSpPr>
        <p:spPr bwMode="auto">
          <a:xfrm>
            <a:off x="5791200" y="4495800"/>
            <a:ext cx="2590800" cy="17526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895" name="Text Box 7"/>
          <p:cNvSpPr txBox="1">
            <a:spLocks noChangeArrowheads="1"/>
          </p:cNvSpPr>
          <p:nvPr/>
        </p:nvSpPr>
        <p:spPr bwMode="auto">
          <a:xfrm>
            <a:off x="6096000" y="5181600"/>
            <a:ext cx="2057400" cy="457200"/>
          </a:xfrm>
          <a:prstGeom prst="rect">
            <a:avLst/>
          </a:prstGeom>
          <a:noFill/>
          <a:ln w="9525">
            <a:noFill/>
            <a:miter lim="800000"/>
            <a:headEnd/>
            <a:tailEnd/>
          </a:ln>
          <a:effectLst/>
        </p:spPr>
        <p:txBody>
          <a:bodyPr>
            <a:spAutoFit/>
          </a:bodyPr>
          <a:lstStyle/>
          <a:p>
            <a:pPr algn="ctr">
              <a:spcBef>
                <a:spcPct val="50000"/>
              </a:spcBef>
            </a:pPr>
            <a:r>
              <a:rPr lang="en-US" sz="2400"/>
              <a:t>BEHAVIOR B</a:t>
            </a:r>
          </a:p>
        </p:txBody>
      </p:sp>
      <p:sp>
        <p:nvSpPr>
          <p:cNvPr id="37896" name="Line 8"/>
          <p:cNvSpPr>
            <a:spLocks noChangeShapeType="1"/>
          </p:cNvSpPr>
          <p:nvPr/>
        </p:nvSpPr>
        <p:spPr bwMode="auto">
          <a:xfrm>
            <a:off x="2743200" y="2133600"/>
            <a:ext cx="3429000" cy="2590800"/>
          </a:xfrm>
          <a:prstGeom prst="line">
            <a:avLst/>
          </a:prstGeom>
          <a:noFill/>
          <a:ln w="76200">
            <a:solidFill>
              <a:schemeClr val="tx1"/>
            </a:solidFill>
            <a:prstDash val="lgDashDot"/>
            <a:round/>
            <a:headEnd type="triangle" w="med" len="med"/>
            <a:tailEnd type="triangle" w="med" len="med"/>
          </a:ln>
          <a:effectLst/>
        </p:spPr>
        <p:txBody>
          <a:bodyPr/>
          <a:lstStyle/>
          <a:p>
            <a:endParaRPr lang="en-US"/>
          </a:p>
        </p:txBody>
      </p:sp>
      <p:sp>
        <p:nvSpPr>
          <p:cNvPr id="37897" name="Text Box 9"/>
          <p:cNvSpPr txBox="1">
            <a:spLocks noChangeArrowheads="1"/>
          </p:cNvSpPr>
          <p:nvPr/>
        </p:nvSpPr>
        <p:spPr bwMode="auto">
          <a:xfrm>
            <a:off x="4267200" y="3124200"/>
            <a:ext cx="533400" cy="762000"/>
          </a:xfrm>
          <a:prstGeom prst="rect">
            <a:avLst/>
          </a:prstGeom>
          <a:solidFill>
            <a:srgbClr val="F70701"/>
          </a:solidFill>
          <a:ln w="9525">
            <a:noFill/>
            <a:miter lim="800000"/>
            <a:headEnd/>
            <a:tailEnd/>
          </a:ln>
          <a:effectLst/>
        </p:spPr>
        <p:txBody>
          <a:bodyPr>
            <a:spAutoFit/>
          </a:bodyPr>
          <a:lstStyle/>
          <a:p>
            <a:pPr>
              <a:spcBef>
                <a:spcPct val="50000"/>
              </a:spcBef>
            </a:pPr>
            <a:r>
              <a:rPr lang="en-US" sz="4400" b="1"/>
              <a:t>X</a:t>
            </a:r>
          </a:p>
        </p:txBody>
      </p:sp>
      <p:sp>
        <p:nvSpPr>
          <p:cNvPr id="37901" name="Line 13"/>
          <p:cNvSpPr>
            <a:spLocks noChangeShapeType="1"/>
          </p:cNvSpPr>
          <p:nvPr/>
        </p:nvSpPr>
        <p:spPr bwMode="auto">
          <a:xfrm>
            <a:off x="4038600" y="3581400"/>
            <a:ext cx="0" cy="0"/>
          </a:xfrm>
          <a:prstGeom prst="line">
            <a:avLst/>
          </a:prstGeom>
          <a:noFill/>
          <a:ln w="9525">
            <a:solidFill>
              <a:schemeClr val="tx1"/>
            </a:solidFill>
            <a:round/>
            <a:headEnd/>
            <a:tailEnd type="triangle" w="med" len="med"/>
          </a:ln>
          <a:effectLst/>
        </p:spPr>
        <p:txBody>
          <a:bodyPr/>
          <a:lstStyle/>
          <a:p>
            <a:endParaRPr lang="en-US"/>
          </a:p>
        </p:txBody>
      </p:sp>
      <p:sp>
        <p:nvSpPr>
          <p:cNvPr id="37902" name="Text Box 14"/>
          <p:cNvSpPr txBox="1">
            <a:spLocks noChangeArrowheads="1"/>
          </p:cNvSpPr>
          <p:nvPr/>
        </p:nvSpPr>
        <p:spPr bwMode="auto">
          <a:xfrm>
            <a:off x="4038600" y="2819400"/>
            <a:ext cx="9906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37903" name="Picture 15" descr="transparent_head 1"/>
          <p:cNvPicPr>
            <a:picLocks noChangeAspect="1" noChangeArrowheads="1"/>
          </p:cNvPicPr>
          <p:nvPr/>
        </p:nvPicPr>
        <p:blipFill>
          <a:blip r:embed="rId3" cstate="print"/>
          <a:srcRect/>
          <a:stretch>
            <a:fillRect/>
          </a:stretch>
        </p:blipFill>
        <p:spPr bwMode="auto">
          <a:xfrm>
            <a:off x="3276600" y="2438400"/>
            <a:ext cx="2590800" cy="19812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val 2"/>
          <p:cNvSpPr>
            <a:spLocks noChangeArrowheads="1"/>
          </p:cNvSpPr>
          <p:nvPr/>
        </p:nvSpPr>
        <p:spPr bwMode="auto">
          <a:xfrm>
            <a:off x="609600" y="533400"/>
            <a:ext cx="2590800" cy="1752600"/>
          </a:xfrm>
          <a:prstGeom prst="ellipse">
            <a:avLst/>
          </a:prstGeom>
          <a:solidFill>
            <a:srgbClr val="00FFFF"/>
          </a:solidFill>
          <a:ln w="9525">
            <a:solidFill>
              <a:schemeClr val="tx1"/>
            </a:solidFill>
            <a:round/>
            <a:headEnd/>
            <a:tailEnd/>
          </a:ln>
          <a:effectLst/>
        </p:spPr>
        <p:txBody>
          <a:bodyPr wrap="none" anchor="ctr"/>
          <a:lstStyle/>
          <a:p>
            <a:pPr algn="ctr"/>
            <a:endParaRPr lang="en-US"/>
          </a:p>
        </p:txBody>
      </p:sp>
      <p:sp>
        <p:nvSpPr>
          <p:cNvPr id="37891" name="Text Box 3"/>
          <p:cNvSpPr txBox="1">
            <a:spLocks noChangeArrowheads="1"/>
          </p:cNvSpPr>
          <p:nvPr/>
        </p:nvSpPr>
        <p:spPr bwMode="auto">
          <a:xfrm>
            <a:off x="914400" y="1219200"/>
            <a:ext cx="2057400" cy="1004888"/>
          </a:xfrm>
          <a:prstGeom prst="rect">
            <a:avLst/>
          </a:prstGeom>
          <a:noFill/>
          <a:ln w="9525">
            <a:noFill/>
            <a:miter lim="800000"/>
            <a:headEnd/>
            <a:tailEnd/>
          </a:ln>
          <a:effectLst/>
        </p:spPr>
        <p:txBody>
          <a:bodyPr>
            <a:spAutoFit/>
          </a:bodyPr>
          <a:lstStyle/>
          <a:p>
            <a:pPr algn="ctr">
              <a:spcBef>
                <a:spcPct val="50000"/>
              </a:spcBef>
            </a:pPr>
            <a:r>
              <a:rPr lang="en-US" sz="2400"/>
              <a:t>ATTITUDE A</a:t>
            </a:r>
          </a:p>
          <a:p>
            <a:pPr algn="ctr">
              <a:spcBef>
                <a:spcPct val="50000"/>
              </a:spcBef>
            </a:pPr>
            <a:endParaRPr lang="en-US" sz="2400"/>
          </a:p>
        </p:txBody>
      </p:sp>
      <p:sp>
        <p:nvSpPr>
          <p:cNvPr id="37893" name="Oval 5"/>
          <p:cNvSpPr>
            <a:spLocks noChangeArrowheads="1"/>
          </p:cNvSpPr>
          <p:nvPr/>
        </p:nvSpPr>
        <p:spPr bwMode="auto">
          <a:xfrm>
            <a:off x="5791200" y="4495800"/>
            <a:ext cx="2590800" cy="17526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895" name="Text Box 7"/>
          <p:cNvSpPr txBox="1">
            <a:spLocks noChangeArrowheads="1"/>
          </p:cNvSpPr>
          <p:nvPr/>
        </p:nvSpPr>
        <p:spPr bwMode="auto">
          <a:xfrm>
            <a:off x="6096000" y="5181600"/>
            <a:ext cx="2057400" cy="457200"/>
          </a:xfrm>
          <a:prstGeom prst="rect">
            <a:avLst/>
          </a:prstGeom>
          <a:noFill/>
          <a:ln w="9525">
            <a:noFill/>
            <a:miter lim="800000"/>
            <a:headEnd/>
            <a:tailEnd/>
          </a:ln>
          <a:effectLst/>
        </p:spPr>
        <p:txBody>
          <a:bodyPr>
            <a:spAutoFit/>
          </a:bodyPr>
          <a:lstStyle/>
          <a:p>
            <a:pPr algn="ctr">
              <a:spcBef>
                <a:spcPct val="50000"/>
              </a:spcBef>
            </a:pPr>
            <a:r>
              <a:rPr lang="en-US" sz="2400" dirty="0"/>
              <a:t>BEHAVIOR B</a:t>
            </a:r>
          </a:p>
        </p:txBody>
      </p:sp>
      <p:sp>
        <p:nvSpPr>
          <p:cNvPr id="37896" name="Line 8"/>
          <p:cNvSpPr>
            <a:spLocks noChangeShapeType="1"/>
          </p:cNvSpPr>
          <p:nvPr/>
        </p:nvSpPr>
        <p:spPr bwMode="auto">
          <a:xfrm>
            <a:off x="2743200" y="2133600"/>
            <a:ext cx="3429000" cy="2590800"/>
          </a:xfrm>
          <a:prstGeom prst="line">
            <a:avLst/>
          </a:prstGeom>
          <a:noFill/>
          <a:ln w="76200">
            <a:solidFill>
              <a:schemeClr val="tx1"/>
            </a:solidFill>
            <a:prstDash val="lgDashDot"/>
            <a:round/>
            <a:headEnd type="triangle" w="med" len="med"/>
            <a:tailEnd type="triangle" w="med" len="med"/>
          </a:ln>
          <a:effectLst/>
        </p:spPr>
        <p:txBody>
          <a:bodyPr/>
          <a:lstStyle/>
          <a:p>
            <a:endParaRPr lang="en-US"/>
          </a:p>
        </p:txBody>
      </p:sp>
      <p:sp>
        <p:nvSpPr>
          <p:cNvPr id="37897" name="Text Box 9"/>
          <p:cNvSpPr txBox="1">
            <a:spLocks noChangeArrowheads="1"/>
          </p:cNvSpPr>
          <p:nvPr/>
        </p:nvSpPr>
        <p:spPr bwMode="auto">
          <a:xfrm>
            <a:off x="4267200" y="3124200"/>
            <a:ext cx="533400" cy="762000"/>
          </a:xfrm>
          <a:prstGeom prst="rect">
            <a:avLst/>
          </a:prstGeom>
          <a:solidFill>
            <a:srgbClr val="F70701"/>
          </a:solidFill>
          <a:ln w="9525">
            <a:noFill/>
            <a:miter lim="800000"/>
            <a:headEnd/>
            <a:tailEnd/>
          </a:ln>
          <a:effectLst/>
        </p:spPr>
        <p:txBody>
          <a:bodyPr>
            <a:spAutoFit/>
          </a:bodyPr>
          <a:lstStyle/>
          <a:p>
            <a:pPr>
              <a:spcBef>
                <a:spcPct val="50000"/>
              </a:spcBef>
            </a:pPr>
            <a:r>
              <a:rPr lang="en-US" sz="4400" b="1"/>
              <a:t>X</a:t>
            </a:r>
          </a:p>
        </p:txBody>
      </p:sp>
      <p:sp>
        <p:nvSpPr>
          <p:cNvPr id="37901" name="Line 13"/>
          <p:cNvSpPr>
            <a:spLocks noChangeShapeType="1"/>
          </p:cNvSpPr>
          <p:nvPr/>
        </p:nvSpPr>
        <p:spPr bwMode="auto">
          <a:xfrm>
            <a:off x="4038600" y="3581400"/>
            <a:ext cx="0" cy="0"/>
          </a:xfrm>
          <a:prstGeom prst="line">
            <a:avLst/>
          </a:prstGeom>
          <a:noFill/>
          <a:ln w="9525">
            <a:solidFill>
              <a:schemeClr val="tx1"/>
            </a:solidFill>
            <a:round/>
            <a:headEnd/>
            <a:tailEnd type="triangle" w="med" len="med"/>
          </a:ln>
          <a:effectLst/>
        </p:spPr>
        <p:txBody>
          <a:bodyPr/>
          <a:lstStyle/>
          <a:p>
            <a:endParaRPr lang="en-US"/>
          </a:p>
        </p:txBody>
      </p:sp>
      <p:sp>
        <p:nvSpPr>
          <p:cNvPr id="37902" name="Text Box 14"/>
          <p:cNvSpPr txBox="1">
            <a:spLocks noChangeArrowheads="1"/>
          </p:cNvSpPr>
          <p:nvPr/>
        </p:nvSpPr>
        <p:spPr bwMode="auto">
          <a:xfrm>
            <a:off x="4038600" y="2819400"/>
            <a:ext cx="9906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37903" name="Picture 15" descr="transparent_head 1"/>
          <p:cNvPicPr>
            <a:picLocks noChangeAspect="1" noChangeArrowheads="1"/>
          </p:cNvPicPr>
          <p:nvPr/>
        </p:nvPicPr>
        <p:blipFill>
          <a:blip r:embed="rId3" cstate="print"/>
          <a:srcRect/>
          <a:stretch>
            <a:fillRect/>
          </a:stretch>
        </p:blipFill>
        <p:spPr bwMode="auto">
          <a:xfrm>
            <a:off x="3276600" y="2438400"/>
            <a:ext cx="2590800" cy="1981200"/>
          </a:xfrm>
          <a:prstGeom prst="rect">
            <a:avLst/>
          </a:prstGeom>
          <a:noFill/>
        </p:spPr>
      </p:pic>
      <p:sp>
        <p:nvSpPr>
          <p:cNvPr id="14" name="Freeform 13"/>
          <p:cNvSpPr/>
          <p:nvPr/>
        </p:nvSpPr>
        <p:spPr>
          <a:xfrm>
            <a:off x="1838325" y="2212975"/>
            <a:ext cx="3762375" cy="3714750"/>
          </a:xfrm>
          <a:custGeom>
            <a:avLst/>
            <a:gdLst>
              <a:gd name="connsiteX0" fmla="*/ 3762375 w 3762375"/>
              <a:gd name="connsiteY0" fmla="*/ 3235325 h 3714750"/>
              <a:gd name="connsiteX1" fmla="*/ 1743075 w 3762375"/>
              <a:gd name="connsiteY1" fmla="*/ 3254375 h 3714750"/>
              <a:gd name="connsiteX2" fmla="*/ 257175 w 3762375"/>
              <a:gd name="connsiteY2" fmla="*/ 473075 h 3714750"/>
              <a:gd name="connsiteX3" fmla="*/ 200025 w 3762375"/>
              <a:gd name="connsiteY3" fmla="*/ 415925 h 3714750"/>
            </a:gdLst>
            <a:ahLst/>
            <a:cxnLst>
              <a:cxn ang="0">
                <a:pos x="connsiteX0" y="connsiteY0"/>
              </a:cxn>
              <a:cxn ang="0">
                <a:pos x="connsiteX1" y="connsiteY1"/>
              </a:cxn>
              <a:cxn ang="0">
                <a:pos x="connsiteX2" y="connsiteY2"/>
              </a:cxn>
              <a:cxn ang="0">
                <a:pos x="connsiteX3" y="connsiteY3"/>
              </a:cxn>
            </a:cxnLst>
            <a:rect l="l" t="t" r="r" b="b"/>
            <a:pathLst>
              <a:path w="3762375" h="3714750">
                <a:moveTo>
                  <a:pt x="3762375" y="3235325"/>
                </a:moveTo>
                <a:cubicBezTo>
                  <a:pt x="3044825" y="3475037"/>
                  <a:pt x="2327275" y="3714750"/>
                  <a:pt x="1743075" y="3254375"/>
                </a:cubicBezTo>
                <a:cubicBezTo>
                  <a:pt x="1158875" y="2794000"/>
                  <a:pt x="514350" y="946150"/>
                  <a:pt x="257175" y="473075"/>
                </a:cubicBezTo>
                <a:cubicBezTo>
                  <a:pt x="0" y="0"/>
                  <a:pt x="100012" y="207962"/>
                  <a:pt x="200025" y="415925"/>
                </a:cubicBezTo>
              </a:path>
            </a:pathLst>
          </a:custGeom>
          <a:ln w="28575" cmpd="sng">
            <a:solidFill>
              <a:schemeClr val="tx1"/>
            </a:solidFill>
            <a:headEnd type="triangle" w="med" len="med"/>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val 2"/>
          <p:cNvSpPr>
            <a:spLocks noChangeArrowheads="1"/>
          </p:cNvSpPr>
          <p:nvPr/>
        </p:nvSpPr>
        <p:spPr bwMode="auto">
          <a:xfrm>
            <a:off x="609600" y="533400"/>
            <a:ext cx="2590800" cy="1752600"/>
          </a:xfrm>
          <a:prstGeom prst="ellipse">
            <a:avLst/>
          </a:prstGeom>
          <a:solidFill>
            <a:srgbClr val="00FFFF"/>
          </a:solidFill>
          <a:ln w="9525">
            <a:solidFill>
              <a:schemeClr val="tx1"/>
            </a:solidFill>
            <a:round/>
            <a:headEnd/>
            <a:tailEnd/>
          </a:ln>
          <a:effectLst/>
        </p:spPr>
        <p:txBody>
          <a:bodyPr wrap="none" anchor="ctr"/>
          <a:lstStyle/>
          <a:p>
            <a:pPr algn="ctr"/>
            <a:endParaRPr lang="en-US"/>
          </a:p>
        </p:txBody>
      </p:sp>
      <p:sp>
        <p:nvSpPr>
          <p:cNvPr id="37891" name="Text Box 3"/>
          <p:cNvSpPr txBox="1">
            <a:spLocks noChangeArrowheads="1"/>
          </p:cNvSpPr>
          <p:nvPr/>
        </p:nvSpPr>
        <p:spPr bwMode="auto">
          <a:xfrm>
            <a:off x="914400" y="1219200"/>
            <a:ext cx="2057400" cy="1004888"/>
          </a:xfrm>
          <a:prstGeom prst="rect">
            <a:avLst/>
          </a:prstGeom>
          <a:noFill/>
          <a:ln w="9525">
            <a:noFill/>
            <a:miter lim="800000"/>
            <a:headEnd/>
            <a:tailEnd/>
          </a:ln>
          <a:effectLst/>
        </p:spPr>
        <p:txBody>
          <a:bodyPr>
            <a:spAutoFit/>
          </a:bodyPr>
          <a:lstStyle/>
          <a:p>
            <a:pPr algn="ctr">
              <a:spcBef>
                <a:spcPct val="50000"/>
              </a:spcBef>
            </a:pPr>
            <a:r>
              <a:rPr lang="en-US" sz="2400"/>
              <a:t>ATTITUDE A</a:t>
            </a:r>
          </a:p>
          <a:p>
            <a:pPr algn="ctr">
              <a:spcBef>
                <a:spcPct val="50000"/>
              </a:spcBef>
            </a:pPr>
            <a:endParaRPr lang="en-US" sz="2400"/>
          </a:p>
        </p:txBody>
      </p:sp>
      <p:sp>
        <p:nvSpPr>
          <p:cNvPr id="37893" name="Oval 5"/>
          <p:cNvSpPr>
            <a:spLocks noChangeArrowheads="1"/>
          </p:cNvSpPr>
          <p:nvPr/>
        </p:nvSpPr>
        <p:spPr bwMode="auto">
          <a:xfrm>
            <a:off x="5791200" y="4495800"/>
            <a:ext cx="2590800" cy="17526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895" name="Text Box 7"/>
          <p:cNvSpPr txBox="1">
            <a:spLocks noChangeArrowheads="1"/>
          </p:cNvSpPr>
          <p:nvPr/>
        </p:nvSpPr>
        <p:spPr bwMode="auto">
          <a:xfrm>
            <a:off x="6096000" y="5181600"/>
            <a:ext cx="2057400" cy="457200"/>
          </a:xfrm>
          <a:prstGeom prst="rect">
            <a:avLst/>
          </a:prstGeom>
          <a:noFill/>
          <a:ln w="9525">
            <a:noFill/>
            <a:miter lim="800000"/>
            <a:headEnd/>
            <a:tailEnd/>
          </a:ln>
          <a:effectLst/>
        </p:spPr>
        <p:txBody>
          <a:bodyPr>
            <a:spAutoFit/>
          </a:bodyPr>
          <a:lstStyle/>
          <a:p>
            <a:pPr algn="ctr">
              <a:spcBef>
                <a:spcPct val="50000"/>
              </a:spcBef>
            </a:pPr>
            <a:r>
              <a:rPr lang="en-US" sz="2400" dirty="0"/>
              <a:t>BEHAVIOR B</a:t>
            </a:r>
          </a:p>
        </p:txBody>
      </p:sp>
      <p:sp>
        <p:nvSpPr>
          <p:cNvPr id="37896" name="Line 8"/>
          <p:cNvSpPr>
            <a:spLocks noChangeShapeType="1"/>
          </p:cNvSpPr>
          <p:nvPr/>
        </p:nvSpPr>
        <p:spPr bwMode="auto">
          <a:xfrm>
            <a:off x="2743200" y="2133600"/>
            <a:ext cx="3429000" cy="2590800"/>
          </a:xfrm>
          <a:prstGeom prst="line">
            <a:avLst/>
          </a:prstGeom>
          <a:noFill/>
          <a:ln w="76200">
            <a:solidFill>
              <a:schemeClr val="tx1"/>
            </a:solidFill>
            <a:prstDash val="lgDashDot"/>
            <a:round/>
            <a:headEnd type="triangle" w="med" len="med"/>
            <a:tailEnd type="triangle" w="med" len="med"/>
          </a:ln>
          <a:effectLst/>
        </p:spPr>
        <p:txBody>
          <a:bodyPr/>
          <a:lstStyle/>
          <a:p>
            <a:endParaRPr lang="en-US"/>
          </a:p>
        </p:txBody>
      </p:sp>
      <p:sp>
        <p:nvSpPr>
          <p:cNvPr id="37897" name="Text Box 9"/>
          <p:cNvSpPr txBox="1">
            <a:spLocks noChangeArrowheads="1"/>
          </p:cNvSpPr>
          <p:nvPr/>
        </p:nvSpPr>
        <p:spPr bwMode="auto">
          <a:xfrm>
            <a:off x="4267200" y="3124200"/>
            <a:ext cx="533400" cy="762000"/>
          </a:xfrm>
          <a:prstGeom prst="rect">
            <a:avLst/>
          </a:prstGeom>
          <a:solidFill>
            <a:srgbClr val="F70701"/>
          </a:solidFill>
          <a:ln w="9525">
            <a:noFill/>
            <a:miter lim="800000"/>
            <a:headEnd/>
            <a:tailEnd/>
          </a:ln>
          <a:effectLst/>
        </p:spPr>
        <p:txBody>
          <a:bodyPr>
            <a:spAutoFit/>
          </a:bodyPr>
          <a:lstStyle/>
          <a:p>
            <a:pPr>
              <a:spcBef>
                <a:spcPct val="50000"/>
              </a:spcBef>
            </a:pPr>
            <a:r>
              <a:rPr lang="en-US" sz="4400" b="1"/>
              <a:t>X</a:t>
            </a:r>
          </a:p>
        </p:txBody>
      </p:sp>
      <p:sp>
        <p:nvSpPr>
          <p:cNvPr id="37901" name="Line 13"/>
          <p:cNvSpPr>
            <a:spLocks noChangeShapeType="1"/>
          </p:cNvSpPr>
          <p:nvPr/>
        </p:nvSpPr>
        <p:spPr bwMode="auto">
          <a:xfrm>
            <a:off x="4038600" y="3581400"/>
            <a:ext cx="0" cy="0"/>
          </a:xfrm>
          <a:prstGeom prst="line">
            <a:avLst/>
          </a:prstGeom>
          <a:noFill/>
          <a:ln w="9525">
            <a:solidFill>
              <a:schemeClr val="tx1"/>
            </a:solidFill>
            <a:round/>
            <a:headEnd/>
            <a:tailEnd type="triangle" w="med" len="med"/>
          </a:ln>
          <a:effectLst/>
        </p:spPr>
        <p:txBody>
          <a:bodyPr/>
          <a:lstStyle/>
          <a:p>
            <a:endParaRPr lang="en-US"/>
          </a:p>
        </p:txBody>
      </p:sp>
      <p:sp>
        <p:nvSpPr>
          <p:cNvPr id="37902" name="Text Box 14"/>
          <p:cNvSpPr txBox="1">
            <a:spLocks noChangeArrowheads="1"/>
          </p:cNvSpPr>
          <p:nvPr/>
        </p:nvSpPr>
        <p:spPr bwMode="auto">
          <a:xfrm>
            <a:off x="4038600" y="2819400"/>
            <a:ext cx="9906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37903" name="Picture 15" descr="transparent_head 1"/>
          <p:cNvPicPr>
            <a:picLocks noChangeAspect="1" noChangeArrowheads="1"/>
          </p:cNvPicPr>
          <p:nvPr/>
        </p:nvPicPr>
        <p:blipFill>
          <a:blip r:embed="rId3" cstate="print"/>
          <a:srcRect/>
          <a:stretch>
            <a:fillRect/>
          </a:stretch>
        </p:blipFill>
        <p:spPr bwMode="auto">
          <a:xfrm>
            <a:off x="3276600" y="2438400"/>
            <a:ext cx="2590800" cy="1981200"/>
          </a:xfrm>
          <a:prstGeom prst="rect">
            <a:avLst/>
          </a:prstGeom>
          <a:noFill/>
        </p:spPr>
      </p:pic>
      <p:sp>
        <p:nvSpPr>
          <p:cNvPr id="13" name="Freeform 12"/>
          <p:cNvSpPr/>
          <p:nvPr/>
        </p:nvSpPr>
        <p:spPr>
          <a:xfrm>
            <a:off x="3143250" y="409575"/>
            <a:ext cx="4000500" cy="3762375"/>
          </a:xfrm>
          <a:custGeom>
            <a:avLst/>
            <a:gdLst>
              <a:gd name="connsiteX0" fmla="*/ 0 w 4000500"/>
              <a:gd name="connsiteY0" fmla="*/ 504825 h 3762375"/>
              <a:gd name="connsiteX1" fmla="*/ 2514600 w 4000500"/>
              <a:gd name="connsiteY1" fmla="*/ 542925 h 3762375"/>
              <a:gd name="connsiteX2" fmla="*/ 3981450 w 4000500"/>
              <a:gd name="connsiteY2" fmla="*/ 3762375 h 3762375"/>
              <a:gd name="connsiteX3" fmla="*/ 3981450 w 4000500"/>
              <a:gd name="connsiteY3" fmla="*/ 3762375 h 3762375"/>
              <a:gd name="connsiteX4" fmla="*/ 4000500 w 4000500"/>
              <a:gd name="connsiteY4" fmla="*/ 3762375 h 376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00" h="3762375">
                <a:moveTo>
                  <a:pt x="0" y="504825"/>
                </a:moveTo>
                <a:cubicBezTo>
                  <a:pt x="925512" y="252412"/>
                  <a:pt x="1851025" y="0"/>
                  <a:pt x="2514600" y="542925"/>
                </a:cubicBezTo>
                <a:cubicBezTo>
                  <a:pt x="3178175" y="1085850"/>
                  <a:pt x="3981450" y="3762375"/>
                  <a:pt x="3981450" y="3762375"/>
                </a:cubicBezTo>
                <a:lnTo>
                  <a:pt x="3981450" y="3762375"/>
                </a:lnTo>
                <a:lnTo>
                  <a:pt x="4000500" y="3762375"/>
                </a:lnTo>
              </a:path>
            </a:pathLst>
          </a:custGeom>
          <a:ln w="76200">
            <a:solidFill>
              <a:schemeClr val="tx1"/>
            </a:solidFill>
            <a:headEnd type="triangle" w="med" len="med"/>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1838325" y="2212975"/>
            <a:ext cx="3762375" cy="3714750"/>
          </a:xfrm>
          <a:custGeom>
            <a:avLst/>
            <a:gdLst>
              <a:gd name="connsiteX0" fmla="*/ 3762375 w 3762375"/>
              <a:gd name="connsiteY0" fmla="*/ 3235325 h 3714750"/>
              <a:gd name="connsiteX1" fmla="*/ 1743075 w 3762375"/>
              <a:gd name="connsiteY1" fmla="*/ 3254375 h 3714750"/>
              <a:gd name="connsiteX2" fmla="*/ 257175 w 3762375"/>
              <a:gd name="connsiteY2" fmla="*/ 473075 h 3714750"/>
              <a:gd name="connsiteX3" fmla="*/ 200025 w 3762375"/>
              <a:gd name="connsiteY3" fmla="*/ 415925 h 3714750"/>
            </a:gdLst>
            <a:ahLst/>
            <a:cxnLst>
              <a:cxn ang="0">
                <a:pos x="connsiteX0" y="connsiteY0"/>
              </a:cxn>
              <a:cxn ang="0">
                <a:pos x="connsiteX1" y="connsiteY1"/>
              </a:cxn>
              <a:cxn ang="0">
                <a:pos x="connsiteX2" y="connsiteY2"/>
              </a:cxn>
              <a:cxn ang="0">
                <a:pos x="connsiteX3" y="connsiteY3"/>
              </a:cxn>
            </a:cxnLst>
            <a:rect l="l" t="t" r="r" b="b"/>
            <a:pathLst>
              <a:path w="3762375" h="3714750">
                <a:moveTo>
                  <a:pt x="3762375" y="3235325"/>
                </a:moveTo>
                <a:cubicBezTo>
                  <a:pt x="3044825" y="3475037"/>
                  <a:pt x="2327275" y="3714750"/>
                  <a:pt x="1743075" y="3254375"/>
                </a:cubicBezTo>
                <a:cubicBezTo>
                  <a:pt x="1158875" y="2794000"/>
                  <a:pt x="514350" y="946150"/>
                  <a:pt x="257175" y="473075"/>
                </a:cubicBezTo>
                <a:cubicBezTo>
                  <a:pt x="0" y="0"/>
                  <a:pt x="100012" y="207962"/>
                  <a:pt x="200025" y="415925"/>
                </a:cubicBezTo>
              </a:path>
            </a:pathLst>
          </a:custGeom>
          <a:ln w="28575" cmpd="sng">
            <a:solidFill>
              <a:schemeClr val="tx1"/>
            </a:solidFill>
            <a:headEnd type="triangle" w="med" len="med"/>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val 2"/>
          <p:cNvSpPr>
            <a:spLocks noChangeArrowheads="1"/>
          </p:cNvSpPr>
          <p:nvPr/>
        </p:nvSpPr>
        <p:spPr bwMode="auto">
          <a:xfrm>
            <a:off x="609600" y="533400"/>
            <a:ext cx="2590800" cy="1752600"/>
          </a:xfrm>
          <a:prstGeom prst="ellipse">
            <a:avLst/>
          </a:prstGeom>
          <a:solidFill>
            <a:srgbClr val="00FFFF"/>
          </a:solidFill>
          <a:ln w="9525">
            <a:solidFill>
              <a:schemeClr val="tx1"/>
            </a:solidFill>
            <a:round/>
            <a:headEnd/>
            <a:tailEnd/>
          </a:ln>
          <a:effectLst/>
        </p:spPr>
        <p:txBody>
          <a:bodyPr wrap="none" anchor="ctr"/>
          <a:lstStyle/>
          <a:p>
            <a:pPr algn="ctr"/>
            <a:endParaRPr lang="en-US"/>
          </a:p>
        </p:txBody>
      </p:sp>
      <p:sp>
        <p:nvSpPr>
          <p:cNvPr id="37891" name="Text Box 3"/>
          <p:cNvSpPr txBox="1">
            <a:spLocks noChangeArrowheads="1"/>
          </p:cNvSpPr>
          <p:nvPr/>
        </p:nvSpPr>
        <p:spPr bwMode="auto">
          <a:xfrm>
            <a:off x="914400" y="1219200"/>
            <a:ext cx="2057400" cy="1004888"/>
          </a:xfrm>
          <a:prstGeom prst="rect">
            <a:avLst/>
          </a:prstGeom>
          <a:noFill/>
          <a:ln w="9525">
            <a:noFill/>
            <a:miter lim="800000"/>
            <a:headEnd/>
            <a:tailEnd/>
          </a:ln>
          <a:effectLst/>
        </p:spPr>
        <p:txBody>
          <a:bodyPr>
            <a:spAutoFit/>
          </a:bodyPr>
          <a:lstStyle/>
          <a:p>
            <a:pPr algn="ctr">
              <a:spcBef>
                <a:spcPct val="50000"/>
              </a:spcBef>
            </a:pPr>
            <a:r>
              <a:rPr lang="en-US" sz="2400"/>
              <a:t>ATTITUDE A</a:t>
            </a:r>
          </a:p>
          <a:p>
            <a:pPr algn="ctr">
              <a:spcBef>
                <a:spcPct val="50000"/>
              </a:spcBef>
            </a:pPr>
            <a:endParaRPr lang="en-US" sz="2400"/>
          </a:p>
        </p:txBody>
      </p:sp>
      <p:sp>
        <p:nvSpPr>
          <p:cNvPr id="37892" name="Oval 4"/>
          <p:cNvSpPr>
            <a:spLocks noChangeArrowheads="1"/>
          </p:cNvSpPr>
          <p:nvPr/>
        </p:nvSpPr>
        <p:spPr bwMode="auto">
          <a:xfrm>
            <a:off x="5562600" y="609600"/>
            <a:ext cx="2590800" cy="1752600"/>
          </a:xfrm>
          <a:prstGeom prst="ellipse">
            <a:avLst/>
          </a:prstGeom>
          <a:solidFill>
            <a:srgbClr val="FF3300"/>
          </a:solidFill>
          <a:ln w="9525">
            <a:solidFill>
              <a:schemeClr val="tx1"/>
            </a:solidFill>
            <a:round/>
            <a:headEnd/>
            <a:tailEnd/>
          </a:ln>
          <a:effectLst/>
        </p:spPr>
        <p:txBody>
          <a:bodyPr wrap="none" anchor="ctr"/>
          <a:lstStyle/>
          <a:p>
            <a:pPr algn="ctr"/>
            <a:endParaRPr lang="en-US"/>
          </a:p>
        </p:txBody>
      </p:sp>
      <p:sp>
        <p:nvSpPr>
          <p:cNvPr id="37893" name="Oval 5"/>
          <p:cNvSpPr>
            <a:spLocks noChangeArrowheads="1"/>
          </p:cNvSpPr>
          <p:nvPr/>
        </p:nvSpPr>
        <p:spPr bwMode="auto">
          <a:xfrm>
            <a:off x="5791200" y="4495800"/>
            <a:ext cx="2590800" cy="17526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894" name="Text Box 6"/>
          <p:cNvSpPr txBox="1">
            <a:spLocks noChangeArrowheads="1"/>
          </p:cNvSpPr>
          <p:nvPr/>
        </p:nvSpPr>
        <p:spPr bwMode="auto">
          <a:xfrm>
            <a:off x="5715000" y="914400"/>
            <a:ext cx="2438400" cy="1589088"/>
          </a:xfrm>
          <a:prstGeom prst="rect">
            <a:avLst/>
          </a:prstGeom>
          <a:noFill/>
          <a:ln w="9525">
            <a:noFill/>
            <a:miter lim="800000"/>
            <a:headEnd/>
            <a:tailEnd/>
          </a:ln>
          <a:effectLst/>
        </p:spPr>
        <p:txBody>
          <a:bodyPr>
            <a:spAutoFit/>
          </a:bodyPr>
          <a:lstStyle/>
          <a:p>
            <a:pPr algn="ctr">
              <a:spcBef>
                <a:spcPct val="25000"/>
              </a:spcBef>
            </a:pPr>
            <a:r>
              <a:rPr lang="en-US" sz="2400" b="1"/>
              <a:t>DISSONANCE</a:t>
            </a:r>
            <a:endParaRPr lang="en-US" sz="1200" b="1"/>
          </a:p>
          <a:p>
            <a:pPr lvl="1">
              <a:lnSpc>
                <a:spcPct val="70000"/>
              </a:lnSpc>
              <a:spcBef>
                <a:spcPct val="25000"/>
              </a:spcBef>
              <a:buFontTx/>
              <a:buChar char="•"/>
            </a:pPr>
            <a:r>
              <a:rPr lang="en-US" sz="1400"/>
              <a:t>Anxiety</a:t>
            </a:r>
          </a:p>
          <a:p>
            <a:pPr lvl="1">
              <a:lnSpc>
                <a:spcPct val="70000"/>
              </a:lnSpc>
              <a:spcBef>
                <a:spcPct val="25000"/>
              </a:spcBef>
              <a:buFontTx/>
              <a:buChar char="•"/>
            </a:pPr>
            <a:r>
              <a:rPr lang="en-US" sz="1400"/>
              <a:t>Grief</a:t>
            </a:r>
          </a:p>
          <a:p>
            <a:pPr lvl="1">
              <a:lnSpc>
                <a:spcPct val="70000"/>
              </a:lnSpc>
              <a:spcBef>
                <a:spcPct val="25000"/>
              </a:spcBef>
              <a:buFontTx/>
              <a:buChar char="•"/>
            </a:pPr>
            <a:r>
              <a:rPr lang="en-US" sz="1400"/>
              <a:t>Avoidance</a:t>
            </a:r>
          </a:p>
          <a:p>
            <a:pPr lvl="1">
              <a:lnSpc>
                <a:spcPct val="70000"/>
              </a:lnSpc>
              <a:spcBef>
                <a:spcPct val="25000"/>
              </a:spcBef>
              <a:buFontTx/>
              <a:buChar char="•"/>
            </a:pPr>
            <a:r>
              <a:rPr lang="en-US" sz="1400"/>
              <a:t>Denial</a:t>
            </a:r>
          </a:p>
          <a:p>
            <a:pPr algn="ctr">
              <a:spcBef>
                <a:spcPct val="50000"/>
              </a:spcBef>
            </a:pPr>
            <a:endParaRPr lang="en-US" sz="1400"/>
          </a:p>
        </p:txBody>
      </p:sp>
      <p:sp>
        <p:nvSpPr>
          <p:cNvPr id="37895" name="Text Box 7"/>
          <p:cNvSpPr txBox="1">
            <a:spLocks noChangeArrowheads="1"/>
          </p:cNvSpPr>
          <p:nvPr/>
        </p:nvSpPr>
        <p:spPr bwMode="auto">
          <a:xfrm>
            <a:off x="6096000" y="5181600"/>
            <a:ext cx="2057400" cy="457200"/>
          </a:xfrm>
          <a:prstGeom prst="rect">
            <a:avLst/>
          </a:prstGeom>
          <a:noFill/>
          <a:ln w="9525">
            <a:noFill/>
            <a:miter lim="800000"/>
            <a:headEnd/>
            <a:tailEnd/>
          </a:ln>
          <a:effectLst/>
        </p:spPr>
        <p:txBody>
          <a:bodyPr>
            <a:spAutoFit/>
          </a:bodyPr>
          <a:lstStyle/>
          <a:p>
            <a:pPr algn="ctr">
              <a:spcBef>
                <a:spcPct val="50000"/>
              </a:spcBef>
            </a:pPr>
            <a:r>
              <a:rPr lang="en-US" sz="2400"/>
              <a:t>BEHAVIOR B</a:t>
            </a:r>
          </a:p>
        </p:txBody>
      </p:sp>
      <p:sp>
        <p:nvSpPr>
          <p:cNvPr id="37896" name="Line 8"/>
          <p:cNvSpPr>
            <a:spLocks noChangeShapeType="1"/>
          </p:cNvSpPr>
          <p:nvPr/>
        </p:nvSpPr>
        <p:spPr bwMode="auto">
          <a:xfrm>
            <a:off x="2743200" y="2133600"/>
            <a:ext cx="3429000" cy="2590800"/>
          </a:xfrm>
          <a:prstGeom prst="line">
            <a:avLst/>
          </a:prstGeom>
          <a:noFill/>
          <a:ln w="76200">
            <a:solidFill>
              <a:schemeClr val="tx1"/>
            </a:solidFill>
            <a:prstDash val="lgDashDot"/>
            <a:round/>
            <a:headEnd type="triangle" w="med" len="med"/>
            <a:tailEnd type="triangle" w="med" len="med"/>
          </a:ln>
          <a:effectLst/>
        </p:spPr>
        <p:txBody>
          <a:bodyPr/>
          <a:lstStyle/>
          <a:p>
            <a:endParaRPr lang="en-US"/>
          </a:p>
        </p:txBody>
      </p:sp>
      <p:sp>
        <p:nvSpPr>
          <p:cNvPr id="37897" name="Text Box 9"/>
          <p:cNvSpPr txBox="1">
            <a:spLocks noChangeArrowheads="1"/>
          </p:cNvSpPr>
          <p:nvPr/>
        </p:nvSpPr>
        <p:spPr bwMode="auto">
          <a:xfrm>
            <a:off x="4267200" y="3124200"/>
            <a:ext cx="533400" cy="762000"/>
          </a:xfrm>
          <a:prstGeom prst="rect">
            <a:avLst/>
          </a:prstGeom>
          <a:solidFill>
            <a:srgbClr val="F70701"/>
          </a:solidFill>
          <a:ln w="9525">
            <a:noFill/>
            <a:miter lim="800000"/>
            <a:headEnd/>
            <a:tailEnd/>
          </a:ln>
          <a:effectLst/>
        </p:spPr>
        <p:txBody>
          <a:bodyPr>
            <a:spAutoFit/>
          </a:bodyPr>
          <a:lstStyle/>
          <a:p>
            <a:pPr>
              <a:spcBef>
                <a:spcPct val="50000"/>
              </a:spcBef>
            </a:pPr>
            <a:r>
              <a:rPr lang="en-US" sz="4400" b="1"/>
              <a:t>X</a:t>
            </a:r>
          </a:p>
        </p:txBody>
      </p:sp>
      <p:sp>
        <p:nvSpPr>
          <p:cNvPr id="37898" name="AutoShape 10"/>
          <p:cNvSpPr>
            <a:spLocks noChangeArrowheads="1"/>
          </p:cNvSpPr>
          <p:nvPr/>
        </p:nvSpPr>
        <p:spPr bwMode="auto">
          <a:xfrm>
            <a:off x="3505200" y="1295400"/>
            <a:ext cx="1676400" cy="304800"/>
          </a:xfrm>
          <a:prstGeom prst="leftRightArrow">
            <a:avLst>
              <a:gd name="adj1" fmla="val 50000"/>
              <a:gd name="adj2" fmla="val 110000"/>
            </a:avLst>
          </a:prstGeom>
          <a:gradFill rotWithShape="1">
            <a:gsLst>
              <a:gs pos="0">
                <a:srgbClr val="F70701"/>
              </a:gs>
              <a:gs pos="100000">
                <a:srgbClr val="F70701">
                  <a:gamma/>
                  <a:shade val="46275"/>
                  <a:invGamma/>
                </a:srgbClr>
              </a:gs>
            </a:gsLst>
            <a:lin ang="0" scaled="1"/>
          </a:gradFill>
          <a:ln w="9525">
            <a:solidFill>
              <a:schemeClr val="tx1"/>
            </a:solidFill>
            <a:miter lim="800000"/>
            <a:headEnd/>
            <a:tailEnd/>
          </a:ln>
          <a:effectLst/>
        </p:spPr>
        <p:txBody>
          <a:bodyPr wrap="none" anchor="ctr"/>
          <a:lstStyle/>
          <a:p>
            <a:endParaRPr lang="en-US"/>
          </a:p>
        </p:txBody>
      </p:sp>
      <p:sp>
        <p:nvSpPr>
          <p:cNvPr id="37899" name="AutoShape 11"/>
          <p:cNvSpPr>
            <a:spLocks noChangeArrowheads="1"/>
          </p:cNvSpPr>
          <p:nvPr/>
        </p:nvSpPr>
        <p:spPr bwMode="auto">
          <a:xfrm>
            <a:off x="6781800" y="2667000"/>
            <a:ext cx="381000" cy="1447800"/>
          </a:xfrm>
          <a:prstGeom prst="upDownArrow">
            <a:avLst>
              <a:gd name="adj1" fmla="val 43333"/>
              <a:gd name="adj2" fmla="val 72499"/>
            </a:avLst>
          </a:prstGeom>
          <a:gradFill rotWithShape="1">
            <a:gsLst>
              <a:gs pos="0">
                <a:srgbClr val="FF3300"/>
              </a:gs>
              <a:gs pos="100000">
                <a:srgbClr val="FF33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7900" name="Text Box 12"/>
          <p:cNvSpPr txBox="1">
            <a:spLocks noChangeArrowheads="1"/>
          </p:cNvSpPr>
          <p:nvPr/>
        </p:nvSpPr>
        <p:spPr bwMode="auto">
          <a:xfrm>
            <a:off x="3276600" y="4495800"/>
            <a:ext cx="2514600" cy="2123658"/>
          </a:xfrm>
          <a:prstGeom prst="rect">
            <a:avLst/>
          </a:prstGeom>
          <a:noFill/>
          <a:ln w="9525">
            <a:noFill/>
            <a:miter lim="800000"/>
            <a:headEnd/>
            <a:tailEnd/>
          </a:ln>
          <a:effectLst/>
        </p:spPr>
        <p:txBody>
          <a:bodyPr wrap="square">
            <a:spAutoFit/>
          </a:bodyPr>
          <a:lstStyle/>
          <a:p>
            <a:pPr>
              <a:lnSpc>
                <a:spcPct val="75000"/>
              </a:lnSpc>
              <a:spcBef>
                <a:spcPct val="50000"/>
              </a:spcBef>
            </a:pPr>
            <a:r>
              <a:rPr lang="en-US" sz="1600" b="1" dirty="0"/>
              <a:t>CONSTRAINTS</a:t>
            </a:r>
          </a:p>
          <a:p>
            <a:pPr>
              <a:lnSpc>
                <a:spcPct val="75000"/>
              </a:lnSpc>
              <a:spcBef>
                <a:spcPct val="50000"/>
              </a:spcBef>
              <a:buFontTx/>
              <a:buChar char="•"/>
            </a:pPr>
            <a:r>
              <a:rPr lang="en-US" sz="1600" dirty="0" smtClean="0"/>
              <a:t>Habits</a:t>
            </a:r>
          </a:p>
          <a:p>
            <a:pPr>
              <a:lnSpc>
                <a:spcPct val="75000"/>
              </a:lnSpc>
              <a:spcBef>
                <a:spcPct val="50000"/>
              </a:spcBef>
              <a:buFontTx/>
              <a:buChar char="•"/>
            </a:pPr>
            <a:r>
              <a:rPr lang="en-US" sz="1600" dirty="0" smtClean="0"/>
              <a:t>Norms (conformity)</a:t>
            </a:r>
          </a:p>
          <a:p>
            <a:pPr>
              <a:lnSpc>
                <a:spcPct val="75000"/>
              </a:lnSpc>
              <a:spcBef>
                <a:spcPct val="50000"/>
              </a:spcBef>
              <a:buFontTx/>
              <a:buChar char="•"/>
            </a:pPr>
            <a:r>
              <a:rPr lang="en-US" sz="1600" dirty="0" smtClean="0"/>
              <a:t>Self identity</a:t>
            </a:r>
          </a:p>
          <a:p>
            <a:pPr>
              <a:lnSpc>
                <a:spcPct val="75000"/>
              </a:lnSpc>
              <a:spcBef>
                <a:spcPct val="50000"/>
              </a:spcBef>
              <a:buFontTx/>
              <a:buChar char="•"/>
            </a:pPr>
            <a:r>
              <a:rPr lang="en-US" sz="1600" dirty="0" smtClean="0"/>
              <a:t>Ideology (social)</a:t>
            </a:r>
          </a:p>
          <a:p>
            <a:pPr>
              <a:lnSpc>
                <a:spcPct val="75000"/>
              </a:lnSpc>
              <a:spcBef>
                <a:spcPct val="50000"/>
              </a:spcBef>
              <a:buFontTx/>
              <a:buChar char="•"/>
            </a:pPr>
            <a:r>
              <a:rPr lang="en-US" sz="1600" dirty="0" smtClean="0"/>
              <a:t>Desires</a:t>
            </a:r>
          </a:p>
          <a:p>
            <a:pPr>
              <a:lnSpc>
                <a:spcPct val="75000"/>
              </a:lnSpc>
              <a:spcBef>
                <a:spcPct val="50000"/>
              </a:spcBef>
              <a:buFontTx/>
              <a:buChar char="•"/>
            </a:pPr>
            <a:r>
              <a:rPr lang="en-US" sz="1600" dirty="0" smtClean="0"/>
              <a:t>Physical constraints</a:t>
            </a:r>
            <a:endParaRPr lang="en-US" sz="1600" dirty="0"/>
          </a:p>
        </p:txBody>
      </p:sp>
      <p:sp>
        <p:nvSpPr>
          <p:cNvPr id="37901" name="Line 13"/>
          <p:cNvSpPr>
            <a:spLocks noChangeShapeType="1"/>
          </p:cNvSpPr>
          <p:nvPr/>
        </p:nvSpPr>
        <p:spPr bwMode="auto">
          <a:xfrm>
            <a:off x="4038600" y="3581400"/>
            <a:ext cx="0" cy="0"/>
          </a:xfrm>
          <a:prstGeom prst="line">
            <a:avLst/>
          </a:prstGeom>
          <a:noFill/>
          <a:ln w="9525">
            <a:solidFill>
              <a:schemeClr val="tx1"/>
            </a:solidFill>
            <a:round/>
            <a:headEnd/>
            <a:tailEnd type="triangle" w="med" len="med"/>
          </a:ln>
          <a:effectLst/>
        </p:spPr>
        <p:txBody>
          <a:bodyPr/>
          <a:lstStyle/>
          <a:p>
            <a:endParaRPr lang="en-US"/>
          </a:p>
        </p:txBody>
      </p:sp>
      <p:sp>
        <p:nvSpPr>
          <p:cNvPr id="37902" name="Text Box 14"/>
          <p:cNvSpPr txBox="1">
            <a:spLocks noChangeArrowheads="1"/>
          </p:cNvSpPr>
          <p:nvPr/>
        </p:nvSpPr>
        <p:spPr bwMode="auto">
          <a:xfrm>
            <a:off x="4038600" y="2819400"/>
            <a:ext cx="9906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37903" name="Picture 15" descr="transparent_head 1"/>
          <p:cNvPicPr>
            <a:picLocks noChangeAspect="1" noChangeArrowheads="1"/>
          </p:cNvPicPr>
          <p:nvPr/>
        </p:nvPicPr>
        <p:blipFill>
          <a:blip r:embed="rId3" cstate="print"/>
          <a:srcRect/>
          <a:stretch>
            <a:fillRect/>
          </a:stretch>
        </p:blipFill>
        <p:spPr bwMode="auto">
          <a:xfrm>
            <a:off x="3276600" y="2438400"/>
            <a:ext cx="2590800" cy="1981200"/>
          </a:xfrm>
          <a:prstGeom prst="rect">
            <a:avLst/>
          </a:prstGeom>
          <a:noFill/>
        </p:spPr>
      </p:pic>
      <p:sp>
        <p:nvSpPr>
          <p:cNvPr id="37904" name="Freeform 16"/>
          <p:cNvSpPr>
            <a:spLocks/>
          </p:cNvSpPr>
          <p:nvPr/>
        </p:nvSpPr>
        <p:spPr bwMode="auto">
          <a:xfrm>
            <a:off x="1828800" y="3886200"/>
            <a:ext cx="1308100" cy="1447800"/>
          </a:xfrm>
          <a:custGeom>
            <a:avLst/>
            <a:gdLst/>
            <a:ahLst/>
            <a:cxnLst>
              <a:cxn ang="0">
                <a:pos x="776" y="912"/>
              </a:cxn>
              <a:cxn ang="0">
                <a:pos x="8" y="480"/>
              </a:cxn>
              <a:cxn ang="0">
                <a:pos x="824" y="0"/>
              </a:cxn>
            </a:cxnLst>
            <a:rect l="0" t="0" r="r" b="b"/>
            <a:pathLst>
              <a:path w="824" h="912">
                <a:moveTo>
                  <a:pt x="776" y="912"/>
                </a:moveTo>
                <a:cubicBezTo>
                  <a:pt x="388" y="772"/>
                  <a:pt x="0" y="632"/>
                  <a:pt x="8" y="480"/>
                </a:cubicBezTo>
                <a:cubicBezTo>
                  <a:pt x="16" y="328"/>
                  <a:pt x="688" y="80"/>
                  <a:pt x="824" y="0"/>
                </a:cubicBezTo>
              </a:path>
            </a:pathLst>
          </a:custGeom>
          <a:noFill/>
          <a:ln w="57150" cmpd="sng">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9144000" cy="2209799"/>
          </a:xfrm>
        </p:spPr>
        <p:txBody>
          <a:bodyPr/>
          <a:lstStyle/>
          <a:p>
            <a:r>
              <a:rPr lang="en-US" dirty="0" smtClean="0"/>
              <a:t>How Social Does Change Happen?</a:t>
            </a:r>
            <a:endParaRPr lang="en-US" dirty="0"/>
          </a:p>
        </p:txBody>
      </p:sp>
      <p:sp>
        <p:nvSpPr>
          <p:cNvPr id="3" name="Subtitle 2"/>
          <p:cNvSpPr>
            <a:spLocks noGrp="1"/>
          </p:cNvSpPr>
          <p:nvPr>
            <p:ph type="subTitle" idx="1"/>
          </p:nvPr>
        </p:nvSpPr>
        <p:spPr>
          <a:xfrm>
            <a:off x="0" y="2819400"/>
            <a:ext cx="9144000" cy="2819400"/>
          </a:xfrm>
        </p:spPr>
        <p:txBody>
          <a:bodyPr/>
          <a:lstStyle/>
          <a:p>
            <a:r>
              <a:rPr lang="en-US" dirty="0" smtClean="0">
                <a:solidFill>
                  <a:schemeClr val="tx1"/>
                </a:solidFill>
              </a:rPr>
              <a:t>PUBLIC POLICY or INDIVIDUAL BEHAVIOR?</a:t>
            </a:r>
          </a:p>
          <a:p>
            <a:endParaRPr lang="en-US" dirty="0" smtClean="0">
              <a:solidFill>
                <a:schemeClr val="tx1"/>
              </a:solidFill>
            </a:endParaRPr>
          </a:p>
          <a:p>
            <a:r>
              <a:rPr lang="en-US" dirty="0" smtClean="0">
                <a:solidFill>
                  <a:schemeClr val="tx1"/>
                </a:solidFill>
              </a:rPr>
              <a:t>DOES INDIVIDUAL BEHAVIOR COUNT?</a:t>
            </a:r>
          </a:p>
          <a:p>
            <a:endParaRPr lang="en-US" dirty="0" smtClean="0"/>
          </a:p>
          <a:p>
            <a:r>
              <a:rPr lang="en-US" dirty="0" smtClean="0"/>
              <a:t>MOTIVATIONS:</a:t>
            </a:r>
          </a:p>
          <a:p>
            <a:r>
              <a:rPr lang="en-US" dirty="0" smtClean="0">
                <a:solidFill>
                  <a:schemeClr val="tx1"/>
                </a:solidFill>
              </a:rPr>
              <a:t>Materialism or Well-being?</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457200" y="274638"/>
            <a:ext cx="8229600" cy="6278562"/>
          </a:xfrm>
        </p:spPr>
        <p:txBody>
          <a:bodyPr/>
          <a:lstStyle/>
          <a:p>
            <a:r>
              <a:rPr lang="en-US"/>
              <a:t>“It is naive to ask consumers to voluntarily downscale, and give up their desires without offering them alternative dreams.”</a:t>
            </a:r>
            <a:br>
              <a:rPr lang="en-US"/>
            </a:br>
            <a:r>
              <a:rPr lang="en-US" sz="2400"/>
              <a:t>Tim Jackson, Sustainable Development Commission, U.K.</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idx="4294967295"/>
          </p:nvPr>
        </p:nvSpPr>
        <p:spPr>
          <a:xfrm>
            <a:off x="0" y="0"/>
            <a:ext cx="9144000" cy="1143000"/>
          </a:xfrm>
        </p:spPr>
        <p:txBody>
          <a:bodyPr/>
          <a:lstStyle/>
          <a:p>
            <a:r>
              <a:rPr lang="en-US" sz="4000"/>
              <a:t>Income/Emissions/Life Satisfaction</a:t>
            </a:r>
            <a:br>
              <a:rPr lang="en-US" sz="4000"/>
            </a:br>
            <a:r>
              <a:rPr lang="en-US" sz="4000"/>
              <a:t>Four Nations &amp; Oregon Compared</a:t>
            </a:r>
          </a:p>
        </p:txBody>
      </p:sp>
      <p:graphicFrame>
        <p:nvGraphicFramePr>
          <p:cNvPr id="237571" name="Object 3"/>
          <p:cNvGraphicFramePr>
            <a:graphicFrameLocks noChangeAspect="1"/>
          </p:cNvGraphicFramePr>
          <p:nvPr>
            <p:ph type="chart" idx="4294967295"/>
          </p:nvPr>
        </p:nvGraphicFramePr>
        <p:xfrm>
          <a:off x="4763" y="1247775"/>
          <a:ext cx="9013825" cy="4772025"/>
        </p:xfrm>
        <a:graphic>
          <a:graphicData uri="http://schemas.openxmlformats.org/presentationml/2006/ole">
            <p:oleObj spid="_x0000_s223234" name="Chart" r:id="rId4" imgW="9001260" imgH="4429125" progId="MSGraph.Chart.8">
              <p:embed followColorScheme="full"/>
            </p:oleObj>
          </a:graphicData>
        </a:graphic>
      </p:graphicFrame>
      <p:sp>
        <p:nvSpPr>
          <p:cNvPr id="237572" name="Text Box 4"/>
          <p:cNvSpPr txBox="1">
            <a:spLocks noChangeArrowheads="1"/>
          </p:cNvSpPr>
          <p:nvPr/>
        </p:nvSpPr>
        <p:spPr bwMode="auto">
          <a:xfrm>
            <a:off x="0" y="6096000"/>
            <a:ext cx="9144000" cy="366713"/>
          </a:xfrm>
          <a:prstGeom prst="rect">
            <a:avLst/>
          </a:prstGeom>
          <a:noFill/>
          <a:ln w="9525">
            <a:noFill/>
            <a:miter lim="800000"/>
            <a:headEnd/>
            <a:tailEnd/>
          </a:ln>
          <a:effectLst/>
        </p:spPr>
        <p:txBody>
          <a:bodyPr>
            <a:spAutoFit/>
          </a:bodyPr>
          <a:lstStyle/>
          <a:p>
            <a:pPr>
              <a:spcBef>
                <a:spcPct val="50000"/>
              </a:spcBef>
            </a:pPr>
            <a:endParaRPr lang="en-US" smtClean="0">
              <a:solidFill>
                <a:srgbClr val="000000"/>
              </a:solidFill>
            </a:endParaRPr>
          </a:p>
        </p:txBody>
      </p:sp>
      <p:sp>
        <p:nvSpPr>
          <p:cNvPr id="237573" name="Text Box 5"/>
          <p:cNvSpPr txBox="1">
            <a:spLocks noChangeArrowheads="1"/>
          </p:cNvSpPr>
          <p:nvPr/>
        </p:nvSpPr>
        <p:spPr bwMode="auto">
          <a:xfrm>
            <a:off x="0" y="5715000"/>
            <a:ext cx="9144000" cy="1192213"/>
          </a:xfrm>
          <a:prstGeom prst="rect">
            <a:avLst/>
          </a:prstGeom>
          <a:noFill/>
          <a:ln w="9525">
            <a:noFill/>
            <a:miter lim="800000"/>
            <a:headEnd/>
            <a:tailEnd/>
          </a:ln>
          <a:effectLst/>
        </p:spPr>
        <p:txBody>
          <a:bodyPr>
            <a:spAutoFit/>
          </a:bodyPr>
          <a:lstStyle/>
          <a:p>
            <a:pPr>
              <a:spcBef>
                <a:spcPct val="50000"/>
              </a:spcBef>
            </a:pPr>
            <a:r>
              <a:rPr lang="en-US" smtClean="0">
                <a:solidFill>
                  <a:srgbClr val="000000"/>
                </a:solidFill>
              </a:rPr>
              <a:t>Income:  Per Capita  World Bank 2008 estimate (Atlas Method) </a:t>
            </a:r>
          </a:p>
          <a:p>
            <a:pPr>
              <a:spcBef>
                <a:spcPct val="50000"/>
              </a:spcBef>
            </a:pPr>
            <a:r>
              <a:rPr lang="en-US" smtClean="0">
                <a:solidFill>
                  <a:srgbClr val="000000"/>
                </a:solidFill>
              </a:rPr>
              <a:t>Emissions: Tons CO2/capita  World Resources Institute (Source:Nationmaster)</a:t>
            </a:r>
          </a:p>
          <a:p>
            <a:pPr>
              <a:spcBef>
                <a:spcPct val="50000"/>
              </a:spcBef>
            </a:pPr>
            <a:r>
              <a:rPr lang="en-US" smtClean="0">
                <a:solidFill>
                  <a:srgbClr val="000000"/>
                </a:solidFill>
              </a:rPr>
              <a:t>Life Satisfaction::  Life Satisfaction Index </a:t>
            </a:r>
            <a:r>
              <a:rPr lang="en-US" sz="1400" smtClean="0">
                <a:solidFill>
                  <a:srgbClr val="000000"/>
                </a:solidFill>
              </a:rPr>
              <a:t>Gallup</a:t>
            </a:r>
            <a:r>
              <a:rPr lang="en-US" sz="1600" smtClean="0">
                <a:solidFill>
                  <a:srgbClr val="000000"/>
                </a:solidFill>
              </a:rPr>
              <a:t> </a:t>
            </a:r>
            <a:r>
              <a:rPr lang="en-US" sz="1400" smtClean="0">
                <a:solidFill>
                  <a:srgbClr val="000000"/>
                </a:solidFill>
              </a:rPr>
              <a:t>World Survey 2008</a:t>
            </a:r>
            <a:r>
              <a:rPr lang="en-US" sz="1600" smtClean="0">
                <a:solidFill>
                  <a:srgbClr val="000000"/>
                </a:solidFill>
              </a:rPr>
              <a:t> </a:t>
            </a:r>
            <a:r>
              <a:rPr lang="en-US" sz="1400" smtClean="0">
                <a:solidFill>
                  <a:srgbClr val="000000"/>
                </a:solidFill>
              </a:rPr>
              <a:t>(Source: Happiness Foundation)</a:t>
            </a:r>
            <a:r>
              <a:rPr lang="en-US" smtClean="0">
                <a:solidFill>
                  <a:srgbClr val="000000"/>
                </a:solidFill>
              </a:rPr>
              <a:t> </a:t>
            </a:r>
          </a:p>
        </p:txBody>
      </p:sp>
      <p:sp>
        <p:nvSpPr>
          <p:cNvPr id="237574" name="Text Box 6"/>
          <p:cNvSpPr txBox="1">
            <a:spLocks noChangeArrowheads="1"/>
          </p:cNvSpPr>
          <p:nvPr/>
        </p:nvSpPr>
        <p:spPr bwMode="auto">
          <a:xfrm>
            <a:off x="6096000" y="3810000"/>
            <a:ext cx="3048000" cy="1627188"/>
          </a:xfrm>
          <a:prstGeom prst="rect">
            <a:avLst/>
          </a:prstGeom>
          <a:noFill/>
          <a:ln w="9525">
            <a:noFill/>
            <a:miter lim="800000"/>
            <a:headEnd/>
            <a:tailEnd/>
          </a:ln>
          <a:effectLst/>
        </p:spPr>
        <p:txBody>
          <a:bodyPr>
            <a:spAutoFit/>
          </a:bodyPr>
          <a:lstStyle/>
          <a:p>
            <a:pPr>
              <a:spcBef>
                <a:spcPct val="50000"/>
              </a:spcBef>
            </a:pPr>
            <a:r>
              <a:rPr lang="en-US" sz="1400" smtClean="0">
                <a:solidFill>
                  <a:srgbClr val="000000"/>
                </a:solidFill>
              </a:rPr>
              <a:t>Oregon Source Data:</a:t>
            </a:r>
          </a:p>
          <a:p>
            <a:pPr>
              <a:spcBef>
                <a:spcPct val="50000"/>
              </a:spcBef>
              <a:buFontTx/>
              <a:buChar char="•"/>
            </a:pPr>
            <a:r>
              <a:rPr lang="en-US" sz="1400" smtClean="0">
                <a:solidFill>
                  <a:srgbClr val="000000"/>
                </a:solidFill>
              </a:rPr>
              <a:t>Income: Oregon Blue Book</a:t>
            </a:r>
          </a:p>
          <a:p>
            <a:pPr>
              <a:spcBef>
                <a:spcPct val="50000"/>
              </a:spcBef>
              <a:buFontTx/>
              <a:buChar char="•"/>
            </a:pPr>
            <a:r>
              <a:rPr lang="en-US" sz="1400" smtClean="0">
                <a:solidFill>
                  <a:srgbClr val="000000"/>
                </a:solidFill>
              </a:rPr>
              <a:t>Emissions US DOE &amp; DataMasher</a:t>
            </a:r>
          </a:p>
          <a:p>
            <a:pPr>
              <a:spcBef>
                <a:spcPct val="50000"/>
              </a:spcBef>
              <a:buFontTx/>
              <a:buChar char="•"/>
            </a:pPr>
            <a:r>
              <a:rPr lang="en-US" sz="1400" smtClean="0">
                <a:solidFill>
                  <a:srgbClr val="000000"/>
                </a:solidFill>
              </a:rPr>
              <a:t>Satisfaction: Gallup world survey template &amp; PI Dec.09 survey </a:t>
            </a:r>
            <a:r>
              <a:rPr lang="en-US" sz="1000" smtClean="0">
                <a:solidFill>
                  <a:srgbClr val="000000"/>
                </a:solidFill>
              </a:rPr>
              <a:t>(moe 403)</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br>
              <a:rPr lang="en-US" dirty="0" smtClean="0"/>
            </a:br>
            <a:r>
              <a:rPr lang="en-US" dirty="0" smtClean="0"/>
              <a:t/>
            </a:r>
            <a:br>
              <a:rPr lang="en-US" dirty="0" smtClean="0"/>
            </a:br>
            <a:r>
              <a:rPr lang="en-US" dirty="0" smtClean="0"/>
              <a:t>The opinions presented here are solely of the presenters and not those of the project sponsors.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0" y="0"/>
            <a:ext cx="9144000" cy="838200"/>
          </a:xfrm>
        </p:spPr>
        <p:txBody>
          <a:bodyPr/>
          <a:lstStyle/>
          <a:p>
            <a:r>
              <a:rPr lang="en-US" sz="3600"/>
              <a:t>Tons CO2 Emissions Per Capita Compared</a:t>
            </a:r>
          </a:p>
        </p:txBody>
      </p:sp>
      <p:graphicFrame>
        <p:nvGraphicFramePr>
          <p:cNvPr id="40963" name="Object 3"/>
          <p:cNvGraphicFramePr>
            <a:graphicFrameLocks noChangeAspect="1"/>
          </p:cNvGraphicFramePr>
          <p:nvPr>
            <p:ph type="chart" idx="4294967295"/>
          </p:nvPr>
        </p:nvGraphicFramePr>
        <p:xfrm>
          <a:off x="158750" y="914400"/>
          <a:ext cx="9515475" cy="4854575"/>
        </p:xfrm>
        <a:graphic>
          <a:graphicData uri="http://schemas.openxmlformats.org/presentationml/2006/ole">
            <p:oleObj spid="_x0000_s225282" name="Chart" r:id="rId4" imgW="9020160" imgH="4600575" progId="MSGraph.Chart.8">
              <p:embed followColorScheme="full"/>
            </p:oleObj>
          </a:graphicData>
        </a:graphic>
      </p:graphicFrame>
      <p:sp>
        <p:nvSpPr>
          <p:cNvPr id="40964" name="Text Box 4"/>
          <p:cNvSpPr txBox="1">
            <a:spLocks noChangeArrowheads="1"/>
          </p:cNvSpPr>
          <p:nvPr/>
        </p:nvSpPr>
        <p:spPr bwMode="auto">
          <a:xfrm>
            <a:off x="0" y="6096000"/>
            <a:ext cx="9144000" cy="366713"/>
          </a:xfrm>
          <a:prstGeom prst="rect">
            <a:avLst/>
          </a:prstGeom>
          <a:noFill/>
          <a:ln w="9525">
            <a:noFill/>
            <a:miter lim="800000"/>
            <a:headEnd/>
            <a:tailEnd/>
          </a:ln>
          <a:effectLst/>
        </p:spPr>
        <p:txBody>
          <a:bodyPr>
            <a:spAutoFit/>
          </a:bodyPr>
          <a:lstStyle/>
          <a:p>
            <a:pPr>
              <a:spcBef>
                <a:spcPct val="50000"/>
              </a:spcBef>
            </a:pPr>
            <a:endParaRPr lang="en-US" smtClean="0">
              <a:solidFill>
                <a:srgbClr val="000000"/>
              </a:solidFill>
            </a:endParaRPr>
          </a:p>
        </p:txBody>
      </p:sp>
      <p:sp>
        <p:nvSpPr>
          <p:cNvPr id="40965" name="Text Box 5"/>
          <p:cNvSpPr txBox="1">
            <a:spLocks noChangeArrowheads="1"/>
          </p:cNvSpPr>
          <p:nvPr/>
        </p:nvSpPr>
        <p:spPr bwMode="auto">
          <a:xfrm>
            <a:off x="0" y="5943600"/>
            <a:ext cx="9144000" cy="1192213"/>
          </a:xfrm>
          <a:prstGeom prst="rect">
            <a:avLst/>
          </a:prstGeom>
          <a:noFill/>
          <a:ln w="9525">
            <a:noFill/>
            <a:miter lim="800000"/>
            <a:headEnd/>
            <a:tailEnd/>
          </a:ln>
          <a:effectLst/>
        </p:spPr>
        <p:txBody>
          <a:bodyPr>
            <a:spAutoFit/>
          </a:bodyPr>
          <a:lstStyle/>
          <a:p>
            <a:pPr>
              <a:spcBef>
                <a:spcPct val="50000"/>
              </a:spcBef>
            </a:pPr>
            <a:r>
              <a:rPr lang="en-US" smtClean="0">
                <a:solidFill>
                  <a:srgbClr val="000000"/>
                </a:solidFill>
              </a:rPr>
              <a:t>Emissions: Tons CO2/capita  World Resources Institute (Source:Nationmaster)</a:t>
            </a:r>
          </a:p>
          <a:p>
            <a:pPr>
              <a:spcBef>
                <a:spcPct val="50000"/>
              </a:spcBef>
            </a:pPr>
            <a:r>
              <a:rPr lang="en-US" smtClean="0">
                <a:solidFill>
                  <a:srgbClr val="000000"/>
                </a:solidFill>
              </a:rPr>
              <a:t>Sustainable estimate range, multiple sources:  PI citations on file</a:t>
            </a:r>
          </a:p>
          <a:p>
            <a:pPr>
              <a:spcBef>
                <a:spcPct val="50000"/>
              </a:spcBef>
            </a:pPr>
            <a:endParaRPr lang="en-US" smtClean="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val 2"/>
          <p:cNvSpPr>
            <a:spLocks noChangeArrowheads="1"/>
          </p:cNvSpPr>
          <p:nvPr/>
        </p:nvSpPr>
        <p:spPr bwMode="auto">
          <a:xfrm>
            <a:off x="609600" y="533400"/>
            <a:ext cx="2590800" cy="1752600"/>
          </a:xfrm>
          <a:prstGeom prst="ellipse">
            <a:avLst/>
          </a:prstGeom>
          <a:solidFill>
            <a:srgbClr val="00FFFF"/>
          </a:solidFill>
          <a:ln w="9525">
            <a:solidFill>
              <a:schemeClr val="tx1"/>
            </a:solidFill>
            <a:round/>
            <a:headEnd/>
            <a:tailEnd/>
          </a:ln>
          <a:effectLst/>
        </p:spPr>
        <p:txBody>
          <a:bodyPr wrap="none" anchor="ctr"/>
          <a:lstStyle/>
          <a:p>
            <a:pPr algn="ctr"/>
            <a:endParaRPr lang="en-US"/>
          </a:p>
        </p:txBody>
      </p:sp>
      <p:sp>
        <p:nvSpPr>
          <p:cNvPr id="37891" name="Text Box 3"/>
          <p:cNvSpPr txBox="1">
            <a:spLocks noChangeArrowheads="1"/>
          </p:cNvSpPr>
          <p:nvPr/>
        </p:nvSpPr>
        <p:spPr bwMode="auto">
          <a:xfrm>
            <a:off x="914400" y="1219200"/>
            <a:ext cx="2057400" cy="1004888"/>
          </a:xfrm>
          <a:prstGeom prst="rect">
            <a:avLst/>
          </a:prstGeom>
          <a:noFill/>
          <a:ln w="9525">
            <a:noFill/>
            <a:miter lim="800000"/>
            <a:headEnd/>
            <a:tailEnd/>
          </a:ln>
          <a:effectLst/>
        </p:spPr>
        <p:txBody>
          <a:bodyPr>
            <a:spAutoFit/>
          </a:bodyPr>
          <a:lstStyle/>
          <a:p>
            <a:pPr algn="ctr">
              <a:spcBef>
                <a:spcPct val="50000"/>
              </a:spcBef>
            </a:pPr>
            <a:r>
              <a:rPr lang="en-US" sz="2400"/>
              <a:t>ATTITUDE A</a:t>
            </a:r>
          </a:p>
          <a:p>
            <a:pPr algn="ctr">
              <a:spcBef>
                <a:spcPct val="50000"/>
              </a:spcBef>
            </a:pPr>
            <a:endParaRPr lang="en-US" sz="2400"/>
          </a:p>
        </p:txBody>
      </p:sp>
      <p:sp>
        <p:nvSpPr>
          <p:cNvPr id="37892" name="Oval 4"/>
          <p:cNvSpPr>
            <a:spLocks noChangeArrowheads="1"/>
          </p:cNvSpPr>
          <p:nvPr/>
        </p:nvSpPr>
        <p:spPr bwMode="auto">
          <a:xfrm>
            <a:off x="5562600" y="609600"/>
            <a:ext cx="2590800" cy="1752600"/>
          </a:xfrm>
          <a:prstGeom prst="ellipse">
            <a:avLst/>
          </a:prstGeom>
          <a:solidFill>
            <a:srgbClr val="FF3300"/>
          </a:solidFill>
          <a:ln w="9525">
            <a:solidFill>
              <a:schemeClr val="tx1"/>
            </a:solidFill>
            <a:round/>
            <a:headEnd/>
            <a:tailEnd/>
          </a:ln>
          <a:effectLst/>
        </p:spPr>
        <p:txBody>
          <a:bodyPr wrap="none" anchor="ctr"/>
          <a:lstStyle/>
          <a:p>
            <a:pPr algn="ctr"/>
            <a:endParaRPr lang="en-US"/>
          </a:p>
        </p:txBody>
      </p:sp>
      <p:sp>
        <p:nvSpPr>
          <p:cNvPr id="37893" name="Oval 5"/>
          <p:cNvSpPr>
            <a:spLocks noChangeArrowheads="1"/>
          </p:cNvSpPr>
          <p:nvPr/>
        </p:nvSpPr>
        <p:spPr bwMode="auto">
          <a:xfrm>
            <a:off x="5791200" y="4495800"/>
            <a:ext cx="2590800" cy="17526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894" name="Text Box 6"/>
          <p:cNvSpPr txBox="1">
            <a:spLocks noChangeArrowheads="1"/>
          </p:cNvSpPr>
          <p:nvPr/>
        </p:nvSpPr>
        <p:spPr bwMode="auto">
          <a:xfrm>
            <a:off x="5715000" y="914400"/>
            <a:ext cx="2438400" cy="1589088"/>
          </a:xfrm>
          <a:prstGeom prst="rect">
            <a:avLst/>
          </a:prstGeom>
          <a:noFill/>
          <a:ln w="9525">
            <a:noFill/>
            <a:miter lim="800000"/>
            <a:headEnd/>
            <a:tailEnd/>
          </a:ln>
          <a:effectLst/>
        </p:spPr>
        <p:txBody>
          <a:bodyPr>
            <a:spAutoFit/>
          </a:bodyPr>
          <a:lstStyle/>
          <a:p>
            <a:pPr algn="ctr">
              <a:spcBef>
                <a:spcPct val="25000"/>
              </a:spcBef>
            </a:pPr>
            <a:r>
              <a:rPr lang="en-US" sz="2400" b="1"/>
              <a:t>DISSONANCE</a:t>
            </a:r>
            <a:endParaRPr lang="en-US" sz="1200" b="1"/>
          </a:p>
          <a:p>
            <a:pPr lvl="1">
              <a:lnSpc>
                <a:spcPct val="70000"/>
              </a:lnSpc>
              <a:spcBef>
                <a:spcPct val="25000"/>
              </a:spcBef>
              <a:buFontTx/>
              <a:buChar char="•"/>
            </a:pPr>
            <a:r>
              <a:rPr lang="en-US" sz="1400"/>
              <a:t>Anxiety</a:t>
            </a:r>
          </a:p>
          <a:p>
            <a:pPr lvl="1">
              <a:lnSpc>
                <a:spcPct val="70000"/>
              </a:lnSpc>
              <a:spcBef>
                <a:spcPct val="25000"/>
              </a:spcBef>
              <a:buFontTx/>
              <a:buChar char="•"/>
            </a:pPr>
            <a:r>
              <a:rPr lang="en-US" sz="1400"/>
              <a:t>Grief</a:t>
            </a:r>
          </a:p>
          <a:p>
            <a:pPr lvl="1">
              <a:lnSpc>
                <a:spcPct val="70000"/>
              </a:lnSpc>
              <a:spcBef>
                <a:spcPct val="25000"/>
              </a:spcBef>
              <a:buFontTx/>
              <a:buChar char="•"/>
            </a:pPr>
            <a:r>
              <a:rPr lang="en-US" sz="1400"/>
              <a:t>Avoidance</a:t>
            </a:r>
          </a:p>
          <a:p>
            <a:pPr lvl="1">
              <a:lnSpc>
                <a:spcPct val="70000"/>
              </a:lnSpc>
              <a:spcBef>
                <a:spcPct val="25000"/>
              </a:spcBef>
              <a:buFontTx/>
              <a:buChar char="•"/>
            </a:pPr>
            <a:r>
              <a:rPr lang="en-US" sz="1400"/>
              <a:t>Denial</a:t>
            </a:r>
          </a:p>
          <a:p>
            <a:pPr algn="ctr">
              <a:spcBef>
                <a:spcPct val="50000"/>
              </a:spcBef>
            </a:pPr>
            <a:endParaRPr lang="en-US" sz="1400"/>
          </a:p>
        </p:txBody>
      </p:sp>
      <p:sp>
        <p:nvSpPr>
          <p:cNvPr id="37895" name="Text Box 7"/>
          <p:cNvSpPr txBox="1">
            <a:spLocks noChangeArrowheads="1"/>
          </p:cNvSpPr>
          <p:nvPr/>
        </p:nvSpPr>
        <p:spPr bwMode="auto">
          <a:xfrm>
            <a:off x="6096000" y="5181600"/>
            <a:ext cx="2057400" cy="457200"/>
          </a:xfrm>
          <a:prstGeom prst="rect">
            <a:avLst/>
          </a:prstGeom>
          <a:noFill/>
          <a:ln w="9525">
            <a:noFill/>
            <a:miter lim="800000"/>
            <a:headEnd/>
            <a:tailEnd/>
          </a:ln>
          <a:effectLst/>
        </p:spPr>
        <p:txBody>
          <a:bodyPr>
            <a:spAutoFit/>
          </a:bodyPr>
          <a:lstStyle/>
          <a:p>
            <a:pPr algn="ctr">
              <a:spcBef>
                <a:spcPct val="50000"/>
              </a:spcBef>
            </a:pPr>
            <a:r>
              <a:rPr lang="en-US" sz="2400"/>
              <a:t>BEHAVIOR B</a:t>
            </a:r>
          </a:p>
        </p:txBody>
      </p:sp>
      <p:sp>
        <p:nvSpPr>
          <p:cNvPr id="37896" name="Line 8"/>
          <p:cNvSpPr>
            <a:spLocks noChangeShapeType="1"/>
          </p:cNvSpPr>
          <p:nvPr/>
        </p:nvSpPr>
        <p:spPr bwMode="auto">
          <a:xfrm>
            <a:off x="2743200" y="2133600"/>
            <a:ext cx="3429000" cy="2590800"/>
          </a:xfrm>
          <a:prstGeom prst="line">
            <a:avLst/>
          </a:prstGeom>
          <a:noFill/>
          <a:ln w="76200">
            <a:solidFill>
              <a:schemeClr val="tx1"/>
            </a:solidFill>
            <a:prstDash val="lgDashDot"/>
            <a:round/>
            <a:headEnd type="triangle" w="med" len="med"/>
            <a:tailEnd type="triangle" w="med" len="med"/>
          </a:ln>
          <a:effectLst/>
        </p:spPr>
        <p:txBody>
          <a:bodyPr/>
          <a:lstStyle/>
          <a:p>
            <a:endParaRPr lang="en-US"/>
          </a:p>
        </p:txBody>
      </p:sp>
      <p:sp>
        <p:nvSpPr>
          <p:cNvPr id="37897" name="Text Box 9"/>
          <p:cNvSpPr txBox="1">
            <a:spLocks noChangeArrowheads="1"/>
          </p:cNvSpPr>
          <p:nvPr/>
        </p:nvSpPr>
        <p:spPr bwMode="auto">
          <a:xfrm>
            <a:off x="4267200" y="3124200"/>
            <a:ext cx="533400" cy="762000"/>
          </a:xfrm>
          <a:prstGeom prst="rect">
            <a:avLst/>
          </a:prstGeom>
          <a:solidFill>
            <a:srgbClr val="F70701"/>
          </a:solidFill>
          <a:ln w="9525">
            <a:noFill/>
            <a:miter lim="800000"/>
            <a:headEnd/>
            <a:tailEnd/>
          </a:ln>
          <a:effectLst/>
        </p:spPr>
        <p:txBody>
          <a:bodyPr>
            <a:spAutoFit/>
          </a:bodyPr>
          <a:lstStyle/>
          <a:p>
            <a:pPr>
              <a:spcBef>
                <a:spcPct val="50000"/>
              </a:spcBef>
            </a:pPr>
            <a:r>
              <a:rPr lang="en-US" sz="4400" b="1"/>
              <a:t>X</a:t>
            </a:r>
          </a:p>
        </p:txBody>
      </p:sp>
      <p:sp>
        <p:nvSpPr>
          <p:cNvPr id="37898" name="AutoShape 10"/>
          <p:cNvSpPr>
            <a:spLocks noChangeArrowheads="1"/>
          </p:cNvSpPr>
          <p:nvPr/>
        </p:nvSpPr>
        <p:spPr bwMode="auto">
          <a:xfrm>
            <a:off x="3505200" y="1295400"/>
            <a:ext cx="1676400" cy="304800"/>
          </a:xfrm>
          <a:prstGeom prst="leftRightArrow">
            <a:avLst>
              <a:gd name="adj1" fmla="val 50000"/>
              <a:gd name="adj2" fmla="val 110000"/>
            </a:avLst>
          </a:prstGeom>
          <a:gradFill rotWithShape="1">
            <a:gsLst>
              <a:gs pos="0">
                <a:srgbClr val="F70701"/>
              </a:gs>
              <a:gs pos="100000">
                <a:srgbClr val="F70701">
                  <a:gamma/>
                  <a:shade val="46275"/>
                  <a:invGamma/>
                </a:srgbClr>
              </a:gs>
            </a:gsLst>
            <a:lin ang="0" scaled="1"/>
          </a:gradFill>
          <a:ln w="9525">
            <a:solidFill>
              <a:schemeClr val="tx1"/>
            </a:solidFill>
            <a:miter lim="800000"/>
            <a:headEnd/>
            <a:tailEnd/>
          </a:ln>
          <a:effectLst/>
        </p:spPr>
        <p:txBody>
          <a:bodyPr wrap="none" anchor="ctr"/>
          <a:lstStyle/>
          <a:p>
            <a:endParaRPr lang="en-US"/>
          </a:p>
        </p:txBody>
      </p:sp>
      <p:sp>
        <p:nvSpPr>
          <p:cNvPr id="37899" name="AutoShape 11"/>
          <p:cNvSpPr>
            <a:spLocks noChangeArrowheads="1"/>
          </p:cNvSpPr>
          <p:nvPr/>
        </p:nvSpPr>
        <p:spPr bwMode="auto">
          <a:xfrm>
            <a:off x="6781800" y="2667000"/>
            <a:ext cx="381000" cy="1447800"/>
          </a:xfrm>
          <a:prstGeom prst="upDownArrow">
            <a:avLst>
              <a:gd name="adj1" fmla="val 43333"/>
              <a:gd name="adj2" fmla="val 72499"/>
            </a:avLst>
          </a:prstGeom>
          <a:gradFill rotWithShape="1">
            <a:gsLst>
              <a:gs pos="0">
                <a:srgbClr val="FF3300"/>
              </a:gs>
              <a:gs pos="100000">
                <a:srgbClr val="FF33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7900" name="Text Box 12"/>
          <p:cNvSpPr txBox="1">
            <a:spLocks noChangeArrowheads="1"/>
          </p:cNvSpPr>
          <p:nvPr/>
        </p:nvSpPr>
        <p:spPr bwMode="auto">
          <a:xfrm>
            <a:off x="3276600" y="4495800"/>
            <a:ext cx="2514600" cy="2123658"/>
          </a:xfrm>
          <a:prstGeom prst="rect">
            <a:avLst/>
          </a:prstGeom>
          <a:noFill/>
          <a:ln w="9525">
            <a:noFill/>
            <a:miter lim="800000"/>
            <a:headEnd/>
            <a:tailEnd/>
          </a:ln>
          <a:effectLst/>
        </p:spPr>
        <p:txBody>
          <a:bodyPr wrap="square">
            <a:spAutoFit/>
          </a:bodyPr>
          <a:lstStyle/>
          <a:p>
            <a:pPr>
              <a:lnSpc>
                <a:spcPct val="75000"/>
              </a:lnSpc>
              <a:spcBef>
                <a:spcPct val="50000"/>
              </a:spcBef>
            </a:pPr>
            <a:r>
              <a:rPr lang="en-US" sz="1600" b="1" dirty="0"/>
              <a:t>CONSTRAINTS</a:t>
            </a:r>
          </a:p>
          <a:p>
            <a:pPr>
              <a:lnSpc>
                <a:spcPct val="75000"/>
              </a:lnSpc>
              <a:spcBef>
                <a:spcPct val="50000"/>
              </a:spcBef>
              <a:buFontTx/>
              <a:buChar char="•"/>
            </a:pPr>
            <a:r>
              <a:rPr lang="en-US" sz="1600" dirty="0" smtClean="0"/>
              <a:t>Habits</a:t>
            </a:r>
          </a:p>
          <a:p>
            <a:pPr>
              <a:lnSpc>
                <a:spcPct val="75000"/>
              </a:lnSpc>
              <a:spcBef>
                <a:spcPct val="50000"/>
              </a:spcBef>
              <a:buFontTx/>
              <a:buChar char="•"/>
            </a:pPr>
            <a:r>
              <a:rPr lang="en-US" sz="1600" dirty="0" smtClean="0"/>
              <a:t>Norms (conformity)</a:t>
            </a:r>
          </a:p>
          <a:p>
            <a:pPr>
              <a:lnSpc>
                <a:spcPct val="75000"/>
              </a:lnSpc>
              <a:spcBef>
                <a:spcPct val="50000"/>
              </a:spcBef>
              <a:buFontTx/>
              <a:buChar char="•"/>
            </a:pPr>
            <a:r>
              <a:rPr lang="en-US" sz="1600" dirty="0" smtClean="0"/>
              <a:t>Self identity</a:t>
            </a:r>
          </a:p>
          <a:p>
            <a:pPr>
              <a:lnSpc>
                <a:spcPct val="75000"/>
              </a:lnSpc>
              <a:spcBef>
                <a:spcPct val="50000"/>
              </a:spcBef>
              <a:buFontTx/>
              <a:buChar char="•"/>
            </a:pPr>
            <a:r>
              <a:rPr lang="en-US" sz="1600" dirty="0" smtClean="0"/>
              <a:t>Ideology (social)</a:t>
            </a:r>
          </a:p>
          <a:p>
            <a:pPr>
              <a:lnSpc>
                <a:spcPct val="75000"/>
              </a:lnSpc>
              <a:spcBef>
                <a:spcPct val="50000"/>
              </a:spcBef>
              <a:buFontTx/>
              <a:buChar char="•"/>
            </a:pPr>
            <a:r>
              <a:rPr lang="en-US" sz="1600" dirty="0" smtClean="0"/>
              <a:t>Desires</a:t>
            </a:r>
          </a:p>
          <a:p>
            <a:pPr>
              <a:lnSpc>
                <a:spcPct val="75000"/>
              </a:lnSpc>
              <a:spcBef>
                <a:spcPct val="50000"/>
              </a:spcBef>
              <a:buFontTx/>
              <a:buChar char="•"/>
            </a:pPr>
            <a:r>
              <a:rPr lang="en-US" sz="1600" dirty="0" smtClean="0"/>
              <a:t>Physical constraints</a:t>
            </a:r>
            <a:endParaRPr lang="en-US" sz="1600" dirty="0"/>
          </a:p>
        </p:txBody>
      </p:sp>
      <p:sp>
        <p:nvSpPr>
          <p:cNvPr id="37901" name="Line 13"/>
          <p:cNvSpPr>
            <a:spLocks noChangeShapeType="1"/>
          </p:cNvSpPr>
          <p:nvPr/>
        </p:nvSpPr>
        <p:spPr bwMode="auto">
          <a:xfrm>
            <a:off x="4038600" y="3581400"/>
            <a:ext cx="0" cy="0"/>
          </a:xfrm>
          <a:prstGeom prst="line">
            <a:avLst/>
          </a:prstGeom>
          <a:noFill/>
          <a:ln w="9525">
            <a:solidFill>
              <a:schemeClr val="tx1"/>
            </a:solidFill>
            <a:round/>
            <a:headEnd/>
            <a:tailEnd type="triangle" w="med" len="med"/>
          </a:ln>
          <a:effectLst/>
        </p:spPr>
        <p:txBody>
          <a:bodyPr/>
          <a:lstStyle/>
          <a:p>
            <a:endParaRPr lang="en-US"/>
          </a:p>
        </p:txBody>
      </p:sp>
      <p:sp>
        <p:nvSpPr>
          <p:cNvPr id="37902" name="Text Box 14"/>
          <p:cNvSpPr txBox="1">
            <a:spLocks noChangeArrowheads="1"/>
          </p:cNvSpPr>
          <p:nvPr/>
        </p:nvSpPr>
        <p:spPr bwMode="auto">
          <a:xfrm>
            <a:off x="4038600" y="2819400"/>
            <a:ext cx="9906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37903" name="Picture 15" descr="transparent_head 1"/>
          <p:cNvPicPr>
            <a:picLocks noChangeAspect="1" noChangeArrowheads="1"/>
          </p:cNvPicPr>
          <p:nvPr/>
        </p:nvPicPr>
        <p:blipFill>
          <a:blip r:embed="rId3" cstate="print"/>
          <a:srcRect/>
          <a:stretch>
            <a:fillRect/>
          </a:stretch>
        </p:blipFill>
        <p:spPr bwMode="auto">
          <a:xfrm>
            <a:off x="3276600" y="2438400"/>
            <a:ext cx="2590800" cy="1981200"/>
          </a:xfrm>
          <a:prstGeom prst="rect">
            <a:avLst/>
          </a:prstGeom>
          <a:noFill/>
        </p:spPr>
      </p:pic>
      <p:sp>
        <p:nvSpPr>
          <p:cNvPr id="37904" name="Freeform 16"/>
          <p:cNvSpPr>
            <a:spLocks/>
          </p:cNvSpPr>
          <p:nvPr/>
        </p:nvSpPr>
        <p:spPr bwMode="auto">
          <a:xfrm>
            <a:off x="1828800" y="3886200"/>
            <a:ext cx="1308100" cy="1447800"/>
          </a:xfrm>
          <a:custGeom>
            <a:avLst/>
            <a:gdLst/>
            <a:ahLst/>
            <a:cxnLst>
              <a:cxn ang="0">
                <a:pos x="776" y="912"/>
              </a:cxn>
              <a:cxn ang="0">
                <a:pos x="8" y="480"/>
              </a:cxn>
              <a:cxn ang="0">
                <a:pos x="824" y="0"/>
              </a:cxn>
            </a:cxnLst>
            <a:rect l="0" t="0" r="r" b="b"/>
            <a:pathLst>
              <a:path w="824" h="912">
                <a:moveTo>
                  <a:pt x="776" y="912"/>
                </a:moveTo>
                <a:cubicBezTo>
                  <a:pt x="388" y="772"/>
                  <a:pt x="0" y="632"/>
                  <a:pt x="8" y="480"/>
                </a:cubicBezTo>
                <a:cubicBezTo>
                  <a:pt x="16" y="328"/>
                  <a:pt x="688" y="80"/>
                  <a:pt x="824" y="0"/>
                </a:cubicBezTo>
              </a:path>
            </a:pathLst>
          </a:custGeom>
          <a:noFill/>
          <a:ln w="57150" cmpd="sng">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990600"/>
          </a:xfrm>
        </p:spPr>
        <p:txBody>
          <a:bodyPr/>
          <a:lstStyle/>
          <a:p>
            <a:r>
              <a:rPr lang="en-US" sz="4000" dirty="0"/>
              <a:t/>
            </a:r>
            <a:br>
              <a:rPr lang="en-US" sz="4000" dirty="0"/>
            </a:br>
            <a:r>
              <a:rPr lang="en-US" sz="4000" dirty="0" err="1"/>
              <a:t>Actionables</a:t>
            </a:r>
            <a:r>
              <a:rPr lang="en-US" sz="4000" dirty="0"/>
              <a:t>:</a:t>
            </a:r>
            <a:br>
              <a:rPr lang="en-US" sz="4000" dirty="0"/>
            </a:br>
            <a:r>
              <a:rPr lang="en-US" sz="4000" dirty="0"/>
              <a:t> </a:t>
            </a:r>
          </a:p>
        </p:txBody>
      </p:sp>
      <p:sp>
        <p:nvSpPr>
          <p:cNvPr id="17411" name="Rectangle 3"/>
          <p:cNvSpPr>
            <a:spLocks noGrp="1" noChangeArrowheads="1"/>
          </p:cNvSpPr>
          <p:nvPr>
            <p:ph type="body" idx="1"/>
          </p:nvPr>
        </p:nvSpPr>
        <p:spPr>
          <a:xfrm>
            <a:off x="228600" y="1066800"/>
            <a:ext cx="8915400" cy="5791200"/>
          </a:xfrm>
        </p:spPr>
        <p:txBody>
          <a:bodyPr/>
          <a:lstStyle/>
          <a:p>
            <a:pPr>
              <a:buFontTx/>
              <a:buNone/>
            </a:pPr>
            <a:r>
              <a:rPr lang="en-US" dirty="0"/>
              <a:t>Personal Behaviors</a:t>
            </a:r>
          </a:p>
          <a:p>
            <a:r>
              <a:rPr lang="en-US" sz="2800" dirty="0"/>
              <a:t>Know </a:t>
            </a:r>
            <a:r>
              <a:rPr lang="en-US" sz="2800" dirty="0" smtClean="0"/>
              <a:t>your own actions: </a:t>
            </a:r>
            <a:r>
              <a:rPr lang="en-US" sz="2800" dirty="0"/>
              <a:t>“Oregon Carbon Calculator”</a:t>
            </a:r>
          </a:p>
          <a:p>
            <a:r>
              <a:rPr lang="en-US" sz="2800" dirty="0" smtClean="0"/>
              <a:t>Mindfulness!  Thoughtful </a:t>
            </a:r>
            <a:r>
              <a:rPr lang="en-US" sz="2800" dirty="0"/>
              <a:t>consumption</a:t>
            </a:r>
          </a:p>
          <a:p>
            <a:r>
              <a:rPr lang="en-US" sz="2800" dirty="0"/>
              <a:t>Car &amp; Commute</a:t>
            </a:r>
          </a:p>
          <a:p>
            <a:r>
              <a:rPr lang="en-US" sz="2800" dirty="0"/>
              <a:t>House Size &amp; Operation</a:t>
            </a:r>
          </a:p>
          <a:p>
            <a:r>
              <a:rPr lang="en-US" sz="2800" dirty="0"/>
              <a:t>Airplane </a:t>
            </a:r>
            <a:r>
              <a:rPr lang="en-US" sz="2800" dirty="0" smtClean="0"/>
              <a:t>travel</a:t>
            </a:r>
          </a:p>
          <a:p>
            <a:r>
              <a:rPr lang="en-US" sz="2800" dirty="0" smtClean="0"/>
              <a:t>Transformational – Incremental?  </a:t>
            </a:r>
            <a:endParaRPr lang="en-US" sz="2800" dirty="0"/>
          </a:p>
          <a:p>
            <a:pPr>
              <a:buFontTx/>
              <a:buNone/>
            </a:pPr>
            <a:r>
              <a:rPr lang="en-US" dirty="0"/>
              <a:t>Group </a:t>
            </a:r>
            <a:r>
              <a:rPr lang="en-US" dirty="0" smtClean="0"/>
              <a:t>Decision-making</a:t>
            </a:r>
            <a:r>
              <a:rPr lang="en-US" dirty="0"/>
              <a:t> </a:t>
            </a:r>
            <a:r>
              <a:rPr lang="en-US" dirty="0" smtClean="0"/>
              <a:t>…	</a:t>
            </a:r>
          </a:p>
          <a:p>
            <a:pPr>
              <a:buFontTx/>
              <a:buNone/>
            </a:pPr>
            <a:endParaRPr lang="en-US" sz="800" dirty="0" smtClean="0"/>
          </a:p>
          <a:p>
            <a:pPr>
              <a:buFontTx/>
              <a:buNone/>
            </a:pPr>
            <a:r>
              <a:rPr lang="en-US" dirty="0" smtClean="0"/>
              <a:t>Dr. William </a:t>
            </a:r>
            <a:r>
              <a:rPr lang="en-US" dirty="0" err="1" smtClean="0"/>
              <a:t>McCononchie</a:t>
            </a:r>
            <a:r>
              <a:rPr lang="en-US" dirty="0" smtClean="0"/>
              <a:t>, </a:t>
            </a:r>
            <a:r>
              <a:rPr lang="en-US" sz="2400" dirty="0" smtClean="0"/>
              <a:t>Licensed</a:t>
            </a:r>
            <a:r>
              <a:rPr lang="en-US" dirty="0" smtClean="0"/>
              <a:t> </a:t>
            </a:r>
            <a:r>
              <a:rPr lang="en-US" sz="2400" dirty="0" smtClean="0"/>
              <a:t>Psychologist and Director of Political Psychology Research, Inc.  </a:t>
            </a: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B3B768EE-0BCB-49B1-B565-CF6268348F2E}" type="slidenum">
              <a:rPr lang="en-US"/>
              <a:pPr>
                <a:defRPr/>
              </a:pPr>
              <a:t>33</a:t>
            </a:fld>
            <a:endParaRPr lang="en-US" dirty="0"/>
          </a:p>
        </p:txBody>
      </p:sp>
      <p:graphicFrame>
        <p:nvGraphicFramePr>
          <p:cNvPr id="20482" name="Content Placeholder 5"/>
          <p:cNvGraphicFramePr>
            <a:graphicFrameLocks noGrp="1"/>
          </p:cNvGraphicFramePr>
          <p:nvPr>
            <p:ph idx="4294967295"/>
          </p:nvPr>
        </p:nvGraphicFramePr>
        <p:xfrm>
          <a:off x="-228600" y="1905000"/>
          <a:ext cx="5181600" cy="4038600"/>
        </p:xfrm>
        <a:graphic>
          <a:graphicData uri="http://schemas.openxmlformats.org/presentationml/2006/ole">
            <p:oleObj spid="_x0000_s226306" name="Chart" r:id="rId4" imgW="4067175" imgH="3228975" progId="Excel.Sheet.8">
              <p:embed/>
            </p:oleObj>
          </a:graphicData>
        </a:graphic>
      </p:graphicFrame>
      <p:graphicFrame>
        <p:nvGraphicFramePr>
          <p:cNvPr id="20483" name="Object 3"/>
          <p:cNvGraphicFramePr>
            <a:graphicFrameLocks/>
          </p:cNvGraphicFramePr>
          <p:nvPr/>
        </p:nvGraphicFramePr>
        <p:xfrm>
          <a:off x="4267200" y="1905000"/>
          <a:ext cx="4876800" cy="4038600"/>
        </p:xfrm>
        <a:graphic>
          <a:graphicData uri="http://schemas.openxmlformats.org/presentationml/2006/ole">
            <p:oleObj spid="_x0000_s226307" name="Chart" r:id="rId5" imgW="4448175" imgH="3228975" progId="Excel.Sheet.8">
              <p:embed/>
            </p:oleObj>
          </a:graphicData>
        </a:graphic>
      </p:graphicFrame>
      <p:sp>
        <p:nvSpPr>
          <p:cNvPr id="20485" name="TextBox 7"/>
          <p:cNvSpPr txBox="1">
            <a:spLocks noChangeArrowheads="1"/>
          </p:cNvSpPr>
          <p:nvPr/>
        </p:nvSpPr>
        <p:spPr bwMode="auto">
          <a:xfrm>
            <a:off x="0" y="381000"/>
            <a:ext cx="9144000" cy="1617663"/>
          </a:xfrm>
          <a:prstGeom prst="rect">
            <a:avLst/>
          </a:prstGeom>
          <a:noFill/>
          <a:ln w="9525">
            <a:noFill/>
            <a:miter lim="800000"/>
            <a:headEnd/>
            <a:tailEnd/>
          </a:ln>
        </p:spPr>
        <p:txBody>
          <a:bodyPr>
            <a:spAutoFit/>
          </a:bodyPr>
          <a:lstStyle/>
          <a:p>
            <a:pPr algn="ctr"/>
            <a:r>
              <a:rPr lang="en-US" sz="2800" b="1">
                <a:latin typeface="Calibri" pitchFamily="34" charset="0"/>
              </a:rPr>
              <a:t>Oregonians from diverse backgrounds will find common ground and work together to make progress addressing the critical issues we face as a state</a:t>
            </a:r>
          </a:p>
          <a:p>
            <a:pPr algn="ctr"/>
            <a:r>
              <a:rPr lang="en-US" sz="1600" i="1">
                <a:latin typeface="Calibri" pitchFamily="34" charset="0"/>
              </a:rPr>
              <a:t>Combined Very/Somewhat Responses</a:t>
            </a:r>
          </a:p>
        </p:txBody>
      </p:sp>
      <p:sp>
        <p:nvSpPr>
          <p:cNvPr id="20486" name="TextBox 8"/>
          <p:cNvSpPr txBox="1">
            <a:spLocks noChangeArrowheads="1"/>
          </p:cNvSpPr>
          <p:nvPr/>
        </p:nvSpPr>
        <p:spPr bwMode="auto">
          <a:xfrm>
            <a:off x="8305800" y="0"/>
            <a:ext cx="990600" cy="338138"/>
          </a:xfrm>
          <a:prstGeom prst="rect">
            <a:avLst/>
          </a:prstGeom>
          <a:noFill/>
          <a:ln w="9525">
            <a:noFill/>
            <a:miter lim="800000"/>
            <a:headEnd/>
            <a:tailEnd/>
          </a:ln>
        </p:spPr>
        <p:txBody>
          <a:bodyPr>
            <a:spAutoFit/>
          </a:bodyPr>
          <a:lstStyle/>
          <a:p>
            <a:r>
              <a:rPr lang="en-US" sz="1600">
                <a:latin typeface="Calibri" pitchFamily="34" charset="0"/>
              </a:rPr>
              <a:t>S3-Q21</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6176" y="1371600"/>
            <a:ext cx="7851648" cy="1828800"/>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sz="5400" dirty="0" smtClean="0">
                <a:solidFill>
                  <a:schemeClr val="bg1"/>
                </a:solidFill>
              </a:rPr>
              <a:t>Psychological Dimensions of</a:t>
            </a:r>
            <a:r>
              <a:rPr lang="en-US" sz="4400" dirty="0" smtClean="0"/>
              <a:t/>
            </a:r>
            <a:br>
              <a:rPr lang="en-US" sz="4400" dirty="0" smtClean="0"/>
            </a:br>
            <a:r>
              <a:rPr lang="en-US" sz="4900" dirty="0" smtClean="0">
                <a:solidFill>
                  <a:schemeClr val="bg1"/>
                </a:solidFill>
              </a:rPr>
              <a:t>Climate Change </a:t>
            </a:r>
            <a:r>
              <a:rPr lang="en-US" sz="4900" dirty="0" smtClean="0">
                <a:solidFill>
                  <a:schemeClr val="bg1"/>
                </a:solidFill>
                <a:effectLst>
                  <a:outerShdw blurRad="50800" dist="38100" dir="2700000" algn="tl" rotWithShape="0">
                    <a:prstClr val="black">
                      <a:alpha val="40000"/>
                    </a:prstClr>
                  </a:outerShdw>
                </a:effectLst>
              </a:rPr>
              <a:t>Politics</a:t>
            </a:r>
            <a:endParaRPr lang="en-US" sz="4900" dirty="0">
              <a:solidFill>
                <a:schemeClr val="bg1"/>
              </a:solidFill>
              <a:effectLst>
                <a:outerShdw blurRad="50800" dist="38100" dir="2700000" algn="tl" rotWithShape="0">
                  <a:prstClr val="black">
                    <a:alpha val="40000"/>
                  </a:prstClr>
                </a:outerShdw>
              </a:effectLst>
            </a:endParaRPr>
          </a:p>
        </p:txBody>
      </p:sp>
      <p:sp>
        <p:nvSpPr>
          <p:cNvPr id="3" name="Subtitle 2"/>
          <p:cNvSpPr>
            <a:spLocks noGrp="1"/>
          </p:cNvSpPr>
          <p:nvPr>
            <p:ph type="subTitle" idx="1"/>
          </p:nvPr>
        </p:nvSpPr>
        <p:spPr>
          <a:xfrm>
            <a:off x="457200" y="3733800"/>
            <a:ext cx="7854696" cy="1752600"/>
          </a:xfrm>
        </p:spPr>
        <p:txBody>
          <a:bodyPr>
            <a:normAutofit/>
          </a:bodyPr>
          <a:lstStyle/>
          <a:p>
            <a:pPr algn="ctr"/>
            <a:r>
              <a:rPr lang="en-US" sz="4000" b="1" dirty="0" smtClean="0"/>
              <a:t>William </a:t>
            </a:r>
            <a:r>
              <a:rPr lang="en-US" sz="4000" b="1" dirty="0" err="1" smtClean="0"/>
              <a:t>McConochie</a:t>
            </a:r>
            <a:r>
              <a:rPr lang="en-US" sz="4000" b="1" dirty="0" smtClean="0"/>
              <a:t>, Ph.D.</a:t>
            </a:r>
          </a:p>
          <a:p>
            <a:pPr algn="ctr"/>
            <a:r>
              <a:rPr lang="en-US" sz="4000" b="1" dirty="0" smtClean="0"/>
              <a:t>Psychologist</a:t>
            </a:r>
          </a:p>
        </p:txBody>
      </p:sp>
      <p:sp>
        <p:nvSpPr>
          <p:cNvPr id="6" name="Slide Number Placeholder 5"/>
          <p:cNvSpPr>
            <a:spLocks noGrp="1"/>
          </p:cNvSpPr>
          <p:nvPr>
            <p:ph type="sldNum" sz="quarter" idx="12"/>
          </p:nvPr>
        </p:nvSpPr>
        <p:spPr/>
        <p:txBody>
          <a:bodyPr/>
          <a:lstStyle/>
          <a:p>
            <a:fld id="{0F2C2993-BA2E-448B-BF1A-52BD69AD785E}" type="slidenum">
              <a:rPr lang="en-US" sz="5400" smtClean="0">
                <a:solidFill>
                  <a:prstClr val="black"/>
                </a:solidFill>
              </a:rPr>
              <a:pPr/>
              <a:t>34</a:t>
            </a:fld>
            <a:endParaRPr lang="en-US" sz="5400" dirty="0">
              <a:solidFill>
                <a:prstClr val="black"/>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838200"/>
          </a:xfrm>
        </p:spPr>
        <p:txBody>
          <a:bodyPr>
            <a:normAutofit fontScale="90000"/>
          </a:bodyPr>
          <a:lstStyle/>
          <a:p>
            <a:r>
              <a:rPr lang="en-US" sz="5400" dirty="0" smtClean="0"/>
              <a:t>Expertise:</a:t>
            </a:r>
            <a:endParaRPr lang="en-US" dirty="0"/>
          </a:p>
        </p:txBody>
      </p:sp>
      <p:sp>
        <p:nvSpPr>
          <p:cNvPr id="3" name="Content Placeholder 2"/>
          <p:cNvSpPr>
            <a:spLocks noGrp="1"/>
          </p:cNvSpPr>
          <p:nvPr>
            <p:ph idx="1"/>
          </p:nvPr>
        </p:nvSpPr>
        <p:spPr>
          <a:xfrm>
            <a:off x="304800" y="1219200"/>
            <a:ext cx="8229600" cy="5181600"/>
          </a:xfrm>
        </p:spPr>
        <p:txBody>
          <a:bodyPr>
            <a:normAutofit/>
          </a:bodyPr>
          <a:lstStyle/>
          <a:p>
            <a:r>
              <a:rPr lang="en-US" sz="3200" b="1" dirty="0" smtClean="0"/>
              <a:t>Ph.D., Post-doc, Stanford SIPP.</a:t>
            </a:r>
          </a:p>
          <a:p>
            <a:r>
              <a:rPr lang="en-US" sz="3200" b="1" dirty="0" smtClean="0"/>
              <a:t>Clinical and applied.  Private practice.</a:t>
            </a:r>
          </a:p>
          <a:p>
            <a:r>
              <a:rPr lang="en-US" sz="3200" b="1" dirty="0" smtClean="0"/>
              <a:t>Build and market batteries of tests for screening job applicants.</a:t>
            </a:r>
          </a:p>
          <a:p>
            <a:r>
              <a:rPr lang="en-US" sz="3200" b="1" dirty="0" smtClean="0"/>
              <a:t>11 years of research in political psychology.</a:t>
            </a:r>
          </a:p>
          <a:p>
            <a:r>
              <a:rPr lang="en-US" sz="3200" b="1" dirty="0" smtClean="0"/>
              <a:t>Political Psychology Research, Inc. </a:t>
            </a:r>
          </a:p>
          <a:p>
            <a:r>
              <a:rPr lang="en-US" sz="3200" b="1" dirty="0" smtClean="0"/>
              <a:t>Member APA, International Society of Political Psychology.</a:t>
            </a:r>
          </a:p>
        </p:txBody>
      </p:sp>
      <p:sp>
        <p:nvSpPr>
          <p:cNvPr id="5" name="Slide Number Placeholder 4"/>
          <p:cNvSpPr>
            <a:spLocks noGrp="1"/>
          </p:cNvSpPr>
          <p:nvPr>
            <p:ph type="sldNum" sz="quarter" idx="12"/>
          </p:nvPr>
        </p:nvSpPr>
        <p:spPr>
          <a:xfrm>
            <a:off x="7696200" y="6248401"/>
            <a:ext cx="1219200" cy="609600"/>
          </a:xfrm>
        </p:spPr>
        <p:txBody>
          <a:bodyPr/>
          <a:lstStyle/>
          <a:p>
            <a:fld id="{0F2C2993-BA2E-448B-BF1A-52BD69AD785E}" type="slidenum">
              <a:rPr lang="en-US" sz="3600" smtClean="0">
                <a:solidFill>
                  <a:prstClr val="black"/>
                </a:solidFill>
              </a:rPr>
              <a:pPr/>
              <a:t>35</a:t>
            </a:fld>
            <a:endParaRPr lang="en-US" sz="3600" dirty="0">
              <a:solidFill>
                <a:prstClr val="black"/>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04088"/>
            <a:ext cx="8153400" cy="591312"/>
          </a:xfrm>
        </p:spPr>
        <p:txBody>
          <a:bodyPr>
            <a:normAutofit fontScale="90000"/>
          </a:bodyPr>
          <a:lstStyle/>
          <a:p>
            <a:r>
              <a:rPr lang="en-US" dirty="0" smtClean="0"/>
              <a:t>Approaches to climate issues:</a:t>
            </a:r>
            <a:endParaRPr lang="en-US" dirty="0"/>
          </a:p>
        </p:txBody>
      </p:sp>
      <p:sp>
        <p:nvSpPr>
          <p:cNvPr id="3" name="Content Placeholder 2"/>
          <p:cNvSpPr>
            <a:spLocks noGrp="1"/>
          </p:cNvSpPr>
          <p:nvPr>
            <p:ph idx="1"/>
          </p:nvPr>
        </p:nvSpPr>
        <p:spPr>
          <a:xfrm>
            <a:off x="381000" y="1371600"/>
            <a:ext cx="8305800" cy="4953000"/>
          </a:xfrm>
        </p:spPr>
        <p:txBody>
          <a:bodyPr>
            <a:normAutofit lnSpcReduction="10000"/>
          </a:bodyPr>
          <a:lstStyle/>
          <a:p>
            <a:r>
              <a:rPr lang="en-US" sz="3600" b="1" dirty="0" smtClean="0"/>
              <a:t>Legal:  Essentially unsuccessful according to James Gus </a:t>
            </a:r>
            <a:r>
              <a:rPr lang="en-US" sz="3600" b="1" dirty="0" err="1" smtClean="0"/>
              <a:t>Speth</a:t>
            </a:r>
            <a:r>
              <a:rPr lang="en-US" sz="3600" b="1" dirty="0" smtClean="0"/>
              <a:t>, professor of law, U. of Vermont.</a:t>
            </a:r>
          </a:p>
          <a:p>
            <a:r>
              <a:rPr lang="en-US" sz="3600" b="1" dirty="0" smtClean="0"/>
              <a:t>Traditional political:  Unsuccessful to date, as fossil fuel industries control government policies. 86%...</a:t>
            </a:r>
          </a:p>
          <a:p>
            <a:r>
              <a:rPr lang="en-US" sz="3600" b="1" dirty="0" smtClean="0"/>
              <a:t>2/3 of citizens worldwide care about environment…but lack political power .</a:t>
            </a:r>
            <a:endParaRPr lang="en-US" sz="3600" b="1" dirty="0"/>
          </a:p>
        </p:txBody>
      </p:sp>
      <p:sp>
        <p:nvSpPr>
          <p:cNvPr id="5" name="Slide Number Placeholder 4"/>
          <p:cNvSpPr>
            <a:spLocks noGrp="1"/>
          </p:cNvSpPr>
          <p:nvPr>
            <p:ph type="sldNum" sz="quarter" idx="12"/>
          </p:nvPr>
        </p:nvSpPr>
        <p:spPr/>
        <p:txBody>
          <a:bodyPr/>
          <a:lstStyle/>
          <a:p>
            <a:fld id="{0F2C2993-BA2E-448B-BF1A-52BD69AD785E}" type="slidenum">
              <a:rPr lang="en-US" sz="4000" smtClean="0">
                <a:solidFill>
                  <a:prstClr val="black"/>
                </a:solidFill>
              </a:rPr>
              <a:pPr/>
              <a:t>36</a:t>
            </a:fld>
            <a:endParaRPr lang="en-US" sz="4000" dirty="0">
              <a:solidFill>
                <a:prstClr val="black"/>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004048" cy="990600"/>
          </a:xfrm>
          <a:ln>
            <a:solidFill>
              <a:schemeClr val="tx2"/>
            </a:solidFill>
          </a:ln>
        </p:spPr>
        <p:txBody>
          <a:bodyPr>
            <a:noAutofit/>
          </a:bodyPr>
          <a:lstStyle/>
          <a:p>
            <a:pPr algn="ctr"/>
            <a:r>
              <a:rPr lang="en-US" sz="4000" dirty="0" smtClean="0">
                <a:solidFill>
                  <a:schemeClr val="bg1"/>
                </a:solidFill>
              </a:rPr>
              <a:t>How can the citizen gain political power?</a:t>
            </a:r>
            <a:endParaRPr lang="en-US" sz="4000" dirty="0">
              <a:solidFill>
                <a:schemeClr val="bg1"/>
              </a:solidFill>
            </a:endParaRPr>
          </a:p>
        </p:txBody>
      </p:sp>
      <p:sp>
        <p:nvSpPr>
          <p:cNvPr id="3" name="Subtitle 2"/>
          <p:cNvSpPr>
            <a:spLocks noGrp="1"/>
          </p:cNvSpPr>
          <p:nvPr>
            <p:ph type="subTitle" idx="1"/>
          </p:nvPr>
        </p:nvSpPr>
        <p:spPr>
          <a:xfrm>
            <a:off x="304800" y="1447800"/>
            <a:ext cx="8229600" cy="4419600"/>
          </a:xfrm>
          <a:ln>
            <a:solidFill>
              <a:schemeClr val="tx2"/>
            </a:solidFill>
          </a:ln>
        </p:spPr>
        <p:txBody>
          <a:bodyPr>
            <a:normAutofit fontScale="25000" lnSpcReduction="20000"/>
          </a:bodyPr>
          <a:lstStyle/>
          <a:p>
            <a:pPr algn="l">
              <a:buFont typeface="Arial" pitchFamily="34" charset="0"/>
              <a:buChar char="•"/>
            </a:pPr>
            <a:r>
              <a:rPr lang="en-US" dirty="0" smtClean="0"/>
              <a:t> </a:t>
            </a:r>
            <a:r>
              <a:rPr lang="en-US" sz="16000" b="1" dirty="0" smtClean="0">
                <a:solidFill>
                  <a:schemeClr val="bg1"/>
                </a:solidFill>
              </a:rPr>
              <a:t>Perhaps via the science of psychology…</a:t>
            </a:r>
          </a:p>
          <a:p>
            <a:pPr algn="l"/>
            <a:endParaRPr lang="en-US" sz="16000" b="1" dirty="0" smtClean="0">
              <a:solidFill>
                <a:schemeClr val="bg1"/>
              </a:solidFill>
            </a:endParaRPr>
          </a:p>
          <a:p>
            <a:pPr algn="l"/>
            <a:r>
              <a:rPr lang="en-US" sz="16000" b="1" dirty="0" smtClean="0">
                <a:solidFill>
                  <a:schemeClr val="bg1"/>
                </a:solidFill>
              </a:rPr>
              <a:t>Especially as revealed by questionnaire studies of citizen attitudes.</a:t>
            </a:r>
          </a:p>
          <a:p>
            <a:pPr algn="l"/>
            <a:endParaRPr lang="en-US" sz="14400" b="1" dirty="0" smtClean="0">
              <a:solidFill>
                <a:schemeClr val="bg1"/>
              </a:solidFill>
            </a:endParaRPr>
          </a:p>
          <a:p>
            <a:pPr algn="l"/>
            <a:r>
              <a:rPr lang="en-US" sz="16000" b="1" dirty="0" smtClean="0">
                <a:solidFill>
                  <a:schemeClr val="bg1"/>
                </a:solidFill>
              </a:rPr>
              <a:t>Such as Tom </a:t>
            </a:r>
            <a:r>
              <a:rPr lang="en-US" sz="16000" b="1" dirty="0" err="1" smtClean="0">
                <a:solidFill>
                  <a:schemeClr val="bg1"/>
                </a:solidFill>
              </a:rPr>
              <a:t>Bowerman</a:t>
            </a:r>
            <a:r>
              <a:rPr lang="en-US" sz="16000" b="1" dirty="0" smtClean="0">
                <a:solidFill>
                  <a:schemeClr val="bg1"/>
                </a:solidFill>
              </a:rPr>
              <a:t>, Adam Davis and I have done.</a:t>
            </a:r>
          </a:p>
          <a:p>
            <a:pPr algn="l"/>
            <a:endParaRPr lang="en-US" sz="28800" dirty="0" smtClean="0"/>
          </a:p>
          <a:p>
            <a:endParaRPr lang="en-US" sz="4400" dirty="0">
              <a:solidFill>
                <a:sysClr val="windowText" lastClr="000000"/>
              </a:solidFill>
            </a:endParaRPr>
          </a:p>
        </p:txBody>
      </p:sp>
      <p:sp>
        <p:nvSpPr>
          <p:cNvPr id="7" name="Slide Number Placeholder 6"/>
          <p:cNvSpPr>
            <a:spLocks noGrp="1"/>
          </p:cNvSpPr>
          <p:nvPr>
            <p:ph type="sldNum" sz="quarter" idx="12"/>
          </p:nvPr>
        </p:nvSpPr>
        <p:spPr/>
        <p:txBody>
          <a:bodyPr/>
          <a:lstStyle/>
          <a:p>
            <a:fld id="{0F2C2993-BA2E-448B-BF1A-52BD69AD785E}" type="slidenum">
              <a:rPr lang="en-US" sz="3600" smtClean="0">
                <a:solidFill>
                  <a:prstClr val="black"/>
                </a:solidFill>
              </a:rPr>
              <a:pPr/>
              <a:t>37</a:t>
            </a:fld>
            <a:endParaRPr lang="en-US" sz="3600" dirty="0">
              <a:solidFill>
                <a:prstClr val="black"/>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81912"/>
          </a:xfrm>
        </p:spPr>
        <p:txBody>
          <a:bodyPr>
            <a:noAutofit/>
          </a:bodyPr>
          <a:lstStyle/>
          <a:p>
            <a:r>
              <a:rPr lang="en-US" sz="4000" dirty="0" smtClean="0">
                <a:solidFill>
                  <a:schemeClr val="tx1"/>
                </a:solidFill>
              </a:rPr>
              <a:t>Attitudes can be measured very reliably and validly with agree-disagree  statements:</a:t>
            </a:r>
            <a:endParaRPr lang="en-US" sz="4000" dirty="0">
              <a:solidFill>
                <a:schemeClr val="tx1"/>
              </a:solidFill>
            </a:endParaRPr>
          </a:p>
        </p:txBody>
      </p:sp>
      <p:sp>
        <p:nvSpPr>
          <p:cNvPr id="3" name="Content Placeholder 2"/>
          <p:cNvSpPr>
            <a:spLocks noGrp="1"/>
          </p:cNvSpPr>
          <p:nvPr>
            <p:ph idx="1"/>
          </p:nvPr>
        </p:nvSpPr>
        <p:spPr>
          <a:xfrm>
            <a:off x="381000" y="2743200"/>
            <a:ext cx="8229600" cy="4389120"/>
          </a:xfrm>
        </p:spPr>
        <p:txBody>
          <a:bodyPr>
            <a:normAutofit/>
          </a:bodyPr>
          <a:lstStyle/>
          <a:p>
            <a:r>
              <a:rPr lang="en-US" sz="4000" dirty="0" smtClean="0"/>
              <a:t>1.  </a:t>
            </a:r>
            <a:r>
              <a:rPr lang="en-US" sz="4000" b="1" dirty="0" smtClean="0"/>
              <a:t>Strongly disagree</a:t>
            </a:r>
          </a:p>
          <a:p>
            <a:r>
              <a:rPr lang="en-US" sz="4000" b="1" dirty="0" smtClean="0"/>
              <a:t>2.  Disagree</a:t>
            </a:r>
          </a:p>
          <a:p>
            <a:r>
              <a:rPr lang="en-US" sz="4000" b="1" dirty="0" smtClean="0"/>
              <a:t>3.  Neither, or between 2 and 4.</a:t>
            </a:r>
          </a:p>
          <a:p>
            <a:r>
              <a:rPr lang="en-US" sz="4000" b="1" dirty="0" smtClean="0"/>
              <a:t>4.  Agree.</a:t>
            </a:r>
          </a:p>
          <a:p>
            <a:r>
              <a:rPr lang="en-US" sz="4000" b="1" dirty="0" smtClean="0"/>
              <a:t>5.  Strongly agree.</a:t>
            </a:r>
            <a:endParaRPr lang="en-US" sz="4000" b="1" dirty="0"/>
          </a:p>
        </p:txBody>
      </p:sp>
      <p:sp>
        <p:nvSpPr>
          <p:cNvPr id="4" name="Slide Number Placeholder 3"/>
          <p:cNvSpPr>
            <a:spLocks noGrp="1"/>
          </p:cNvSpPr>
          <p:nvPr>
            <p:ph type="sldNum" sz="quarter" idx="12"/>
          </p:nvPr>
        </p:nvSpPr>
        <p:spPr/>
        <p:txBody>
          <a:bodyPr/>
          <a:lstStyle/>
          <a:p>
            <a:fld id="{0F2C2993-BA2E-448B-BF1A-52BD69AD785E}" type="slidenum">
              <a:rPr lang="en-US" sz="4000" smtClean="0">
                <a:solidFill>
                  <a:prstClr val="black"/>
                </a:solidFill>
              </a:rPr>
              <a:pPr/>
              <a:t>38</a:t>
            </a:fld>
            <a:endParaRPr lang="en-US" sz="4000">
              <a:solidFill>
                <a:prstClr val="black"/>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t>Sample questionnaire items:</a:t>
            </a:r>
            <a:endParaRPr lang="en-US" dirty="0"/>
          </a:p>
        </p:txBody>
      </p:sp>
      <p:sp>
        <p:nvSpPr>
          <p:cNvPr id="3" name="Content Placeholder 2"/>
          <p:cNvSpPr>
            <a:spLocks noGrp="1"/>
          </p:cNvSpPr>
          <p:nvPr>
            <p:ph idx="1"/>
          </p:nvPr>
        </p:nvSpPr>
        <p:spPr>
          <a:xfrm>
            <a:off x="381000" y="1295400"/>
            <a:ext cx="8305800" cy="5029200"/>
          </a:xfrm>
        </p:spPr>
        <p:txBody>
          <a:bodyPr>
            <a:noAutofit/>
          </a:bodyPr>
          <a:lstStyle/>
          <a:p>
            <a:r>
              <a:rPr lang="en-US" sz="3200" b="1" dirty="0" smtClean="0"/>
              <a:t>Warmongering endorsement:</a:t>
            </a:r>
          </a:p>
          <a:p>
            <a:r>
              <a:rPr lang="en-US" sz="2800" b="1" dirty="0" smtClean="0"/>
              <a:t>“My government should do what best serves our nation’s interests, at the expense of other nations, enforced by military action if necessary.”</a:t>
            </a:r>
          </a:p>
          <a:p>
            <a:r>
              <a:rPr lang="en-US" sz="2800" b="1" dirty="0" smtClean="0"/>
              <a:t>“It is more honorable to serve one’s nation as a warrior in combat than as an anti-war protester.”</a:t>
            </a:r>
          </a:p>
          <a:p>
            <a:endParaRPr lang="en-US" sz="2800" b="1" dirty="0" smtClean="0"/>
          </a:p>
          <a:p>
            <a:r>
              <a:rPr lang="en-US" sz="3200" b="1" dirty="0" smtClean="0"/>
              <a:t>Human rights endorsement:</a:t>
            </a:r>
          </a:p>
          <a:p>
            <a:r>
              <a:rPr lang="en-US" sz="2800" b="1" dirty="0" smtClean="0"/>
              <a:t>“Slavery is wrong.”</a:t>
            </a:r>
            <a:endParaRPr lang="en-US" sz="2800" b="1" dirty="0"/>
          </a:p>
        </p:txBody>
      </p:sp>
      <p:sp>
        <p:nvSpPr>
          <p:cNvPr id="5" name="Slide Number Placeholder 4"/>
          <p:cNvSpPr>
            <a:spLocks noGrp="1"/>
          </p:cNvSpPr>
          <p:nvPr>
            <p:ph type="sldNum" sz="quarter" idx="12"/>
          </p:nvPr>
        </p:nvSpPr>
        <p:spPr/>
        <p:txBody>
          <a:bodyPr/>
          <a:lstStyle/>
          <a:p>
            <a:fld id="{0F2C2993-BA2E-448B-BF1A-52BD69AD785E}" type="slidenum">
              <a:rPr lang="en-US" sz="4400" smtClean="0">
                <a:solidFill>
                  <a:prstClr val="black"/>
                </a:solidFill>
              </a:rPr>
              <a:pPr/>
              <a:t>39</a:t>
            </a:fld>
            <a:endParaRPr lang="en-US" sz="4400" dirty="0">
              <a:solidFill>
                <a:prstClr val="black"/>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pPr>
              <a:defRPr/>
            </a:pPr>
            <a:fld id="{A8E88DE3-68B6-46CD-B6EE-7B88D760045A}" type="slidenum">
              <a:rPr lang="en-US"/>
              <a:pPr>
                <a:defRPr/>
              </a:pPr>
              <a:t>4</a:t>
            </a:fld>
            <a:endParaRPr lang="en-US" dirty="0"/>
          </a:p>
        </p:txBody>
      </p:sp>
      <p:pic>
        <p:nvPicPr>
          <p:cNvPr id="39939" name="Picture 3" descr="iceberg-poster.jpg"/>
          <p:cNvPicPr>
            <a:picLocks noChangeAspect="1"/>
          </p:cNvPicPr>
          <p:nvPr/>
        </p:nvPicPr>
        <p:blipFill>
          <a:blip r:embed="rId3" cstate="print"/>
          <a:srcRect/>
          <a:stretch>
            <a:fillRect/>
          </a:stretch>
        </p:blipFill>
        <p:spPr bwMode="auto">
          <a:xfrm>
            <a:off x="0" y="304800"/>
            <a:ext cx="9144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533400"/>
          </a:xfrm>
        </p:spPr>
        <p:txBody>
          <a:bodyPr>
            <a:noAutofit/>
          </a:bodyPr>
          <a:lstStyle/>
          <a:p>
            <a:r>
              <a:rPr lang="en-US" sz="4000" dirty="0" smtClean="0"/>
              <a:t>More attitude sample items:</a:t>
            </a:r>
            <a:endParaRPr lang="en-US" sz="4000" dirty="0"/>
          </a:p>
        </p:txBody>
      </p:sp>
      <p:sp>
        <p:nvSpPr>
          <p:cNvPr id="3" name="Content Placeholder 2"/>
          <p:cNvSpPr>
            <a:spLocks noGrp="1"/>
          </p:cNvSpPr>
          <p:nvPr>
            <p:ph idx="1"/>
          </p:nvPr>
        </p:nvSpPr>
        <p:spPr>
          <a:xfrm>
            <a:off x="304800" y="990600"/>
            <a:ext cx="8839200" cy="5867400"/>
          </a:xfrm>
        </p:spPr>
        <p:txBody>
          <a:bodyPr/>
          <a:lstStyle/>
          <a:p>
            <a:r>
              <a:rPr lang="en-US" b="1" dirty="0" smtClean="0"/>
              <a:t>Fundamentalism:  “There is only one true God.”</a:t>
            </a:r>
          </a:p>
          <a:p>
            <a:r>
              <a:rPr lang="en-US" b="1" dirty="0" smtClean="0"/>
              <a:t>Kindly religion:  “God can be well-defined simply as the universal spirit of human goodness and kindness.”</a:t>
            </a:r>
          </a:p>
          <a:p>
            <a:r>
              <a:rPr lang="en-US" b="1" dirty="0" smtClean="0"/>
              <a:t>Share economics:  “Rich people should pay more in taxes than poor people.”</a:t>
            </a:r>
          </a:p>
          <a:p>
            <a:r>
              <a:rPr lang="en-US" b="1" dirty="0" smtClean="0"/>
              <a:t>Gender attitudes:  “Women deserve pay equal to men for the same job.”</a:t>
            </a:r>
          </a:p>
          <a:p>
            <a:endParaRPr lang="en-US" b="1" dirty="0" smtClean="0"/>
          </a:p>
          <a:p>
            <a:r>
              <a:rPr lang="en-US" b="1" dirty="0" smtClean="0"/>
              <a:t>Environment:  “Our national government should promote replacement of fossil fuels with non-polluting fuels.”</a:t>
            </a:r>
            <a:endParaRPr lang="en-US" b="1" dirty="0"/>
          </a:p>
        </p:txBody>
      </p:sp>
      <p:sp>
        <p:nvSpPr>
          <p:cNvPr id="4" name="Slide Number Placeholder 3"/>
          <p:cNvSpPr>
            <a:spLocks noGrp="1"/>
          </p:cNvSpPr>
          <p:nvPr>
            <p:ph type="sldNum" sz="quarter" idx="12"/>
          </p:nvPr>
        </p:nvSpPr>
        <p:spPr>
          <a:xfrm>
            <a:off x="7848600" y="6172201"/>
            <a:ext cx="685800" cy="457199"/>
          </a:xfrm>
        </p:spPr>
        <p:txBody>
          <a:bodyPr/>
          <a:lstStyle/>
          <a:p>
            <a:fld id="{0F2C2993-BA2E-448B-BF1A-52BD69AD785E}" type="slidenum">
              <a:rPr lang="en-US" sz="3600" b="1" smtClean="0">
                <a:solidFill>
                  <a:prstClr val="black"/>
                </a:solidFill>
              </a:rPr>
              <a:pPr/>
              <a:t>40</a:t>
            </a:fld>
            <a:endParaRPr lang="en-US" sz="3600" b="1" dirty="0">
              <a:solidFill>
                <a:prstClr val="black"/>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838200"/>
          </a:xfrm>
        </p:spPr>
        <p:txBody>
          <a:bodyPr>
            <a:normAutofit/>
          </a:bodyPr>
          <a:lstStyle/>
          <a:p>
            <a:r>
              <a:rPr lang="en-US" dirty="0" smtClean="0"/>
              <a:t>Examples of traits measured:</a:t>
            </a:r>
            <a:endParaRPr lang="en-US" dirty="0"/>
          </a:p>
        </p:txBody>
      </p:sp>
      <p:sp>
        <p:nvSpPr>
          <p:cNvPr id="3" name="Content Placeholder 2"/>
          <p:cNvSpPr>
            <a:spLocks noGrp="1"/>
          </p:cNvSpPr>
          <p:nvPr>
            <p:ph idx="1"/>
          </p:nvPr>
        </p:nvSpPr>
        <p:spPr>
          <a:xfrm>
            <a:off x="0" y="1295400"/>
            <a:ext cx="8686800" cy="5029200"/>
          </a:xfrm>
        </p:spPr>
        <p:txBody>
          <a:bodyPr>
            <a:normAutofit fontScale="92500" lnSpcReduction="20000"/>
          </a:bodyPr>
          <a:lstStyle/>
          <a:p>
            <a:r>
              <a:rPr lang="en-US" sz="4300" b="1" dirty="0" smtClean="0"/>
              <a:t>Political orientation…liberal, conservative, independent.</a:t>
            </a:r>
          </a:p>
          <a:p>
            <a:r>
              <a:rPr lang="en-US" sz="4300" b="1" dirty="0" smtClean="0"/>
              <a:t>Fundamentalist religious beliefs.</a:t>
            </a:r>
          </a:p>
          <a:p>
            <a:r>
              <a:rPr lang="en-US" sz="4300" b="1" dirty="0" smtClean="0"/>
              <a:t>Kindly religious beliefs.</a:t>
            </a:r>
          </a:p>
          <a:p>
            <a:r>
              <a:rPr lang="en-US" sz="4300" b="1" dirty="0" smtClean="0"/>
              <a:t>Gender attitudes.</a:t>
            </a:r>
          </a:p>
          <a:p>
            <a:r>
              <a:rPr lang="en-US" sz="4300" b="1" dirty="0" smtClean="0"/>
              <a:t>Economic policy.</a:t>
            </a:r>
          </a:p>
          <a:p>
            <a:r>
              <a:rPr lang="en-US" sz="4300" b="1" dirty="0" smtClean="0"/>
              <a:t>Peaceful foreign policy.</a:t>
            </a:r>
          </a:p>
          <a:p>
            <a:r>
              <a:rPr lang="en-US" sz="4300" b="1" dirty="0" smtClean="0"/>
              <a:t>Preferred types of government.</a:t>
            </a:r>
            <a:endParaRPr lang="en-US" sz="3200" b="1" dirty="0" smtClean="0"/>
          </a:p>
          <a:p>
            <a:pPr>
              <a:buNone/>
            </a:pPr>
            <a:endParaRPr lang="en-US" dirty="0"/>
          </a:p>
        </p:txBody>
      </p:sp>
      <p:sp>
        <p:nvSpPr>
          <p:cNvPr id="5" name="Slide Number Placeholder 4"/>
          <p:cNvSpPr>
            <a:spLocks noGrp="1"/>
          </p:cNvSpPr>
          <p:nvPr>
            <p:ph type="sldNum" sz="quarter" idx="12"/>
          </p:nvPr>
        </p:nvSpPr>
        <p:spPr/>
        <p:txBody>
          <a:bodyPr/>
          <a:lstStyle/>
          <a:p>
            <a:fld id="{0F2C2993-BA2E-448B-BF1A-52BD69AD785E}" type="slidenum">
              <a:rPr lang="en-US" sz="4400" smtClean="0">
                <a:solidFill>
                  <a:prstClr val="black"/>
                </a:solidFill>
              </a:rPr>
              <a:pPr/>
              <a:t>41</a:t>
            </a:fld>
            <a:endParaRPr lang="en-US" sz="4400">
              <a:solidFill>
                <a:prstClr val="black"/>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704088"/>
            <a:ext cx="8153400" cy="591312"/>
          </a:xfrm>
        </p:spPr>
        <p:txBody>
          <a:bodyPr>
            <a:normAutofit fontScale="90000"/>
          </a:bodyPr>
          <a:lstStyle/>
          <a:p>
            <a:r>
              <a:rPr lang="en-US" dirty="0" smtClean="0"/>
              <a:t>My primary findings:</a:t>
            </a:r>
            <a:endParaRPr lang="en-US" dirty="0"/>
          </a:p>
        </p:txBody>
      </p:sp>
      <p:sp>
        <p:nvSpPr>
          <p:cNvPr id="6" name="Content Placeholder 5"/>
          <p:cNvSpPr>
            <a:spLocks noGrp="1"/>
          </p:cNvSpPr>
          <p:nvPr>
            <p:ph idx="1"/>
          </p:nvPr>
        </p:nvSpPr>
        <p:spPr>
          <a:xfrm>
            <a:off x="304800" y="1371600"/>
            <a:ext cx="8382000" cy="5257800"/>
          </a:xfrm>
        </p:spPr>
        <p:txBody>
          <a:bodyPr>
            <a:noAutofit/>
          </a:bodyPr>
          <a:lstStyle/>
          <a:p>
            <a:r>
              <a:rPr lang="en-US" sz="3600" b="1" dirty="0" smtClean="0"/>
              <a:t>Political attitudes fall into two clusters, liberal and conservative.</a:t>
            </a:r>
          </a:p>
          <a:p>
            <a:r>
              <a:rPr lang="en-US" sz="3600" b="1" dirty="0" smtClean="0"/>
              <a:t>Liberal and conservative worldviews are mainly inherited.</a:t>
            </a:r>
          </a:p>
          <a:p>
            <a:r>
              <a:rPr lang="en-US" sz="3600" b="1" dirty="0" smtClean="0"/>
              <a:t>Conservatism is oriented toward protecting in-groups.</a:t>
            </a:r>
          </a:p>
          <a:p>
            <a:r>
              <a:rPr lang="en-US" sz="3600" b="1" dirty="0" smtClean="0"/>
              <a:t>Liberalism is oriented toward cooperation with neighbors.</a:t>
            </a:r>
          </a:p>
        </p:txBody>
      </p:sp>
      <p:sp>
        <p:nvSpPr>
          <p:cNvPr id="4" name="Slide Number Placeholder 3"/>
          <p:cNvSpPr>
            <a:spLocks noGrp="1"/>
          </p:cNvSpPr>
          <p:nvPr>
            <p:ph type="sldNum" sz="quarter" idx="12"/>
          </p:nvPr>
        </p:nvSpPr>
        <p:spPr/>
        <p:txBody>
          <a:bodyPr/>
          <a:lstStyle/>
          <a:p>
            <a:fld id="{0F2C2993-BA2E-448B-BF1A-52BD69AD785E}" type="slidenum">
              <a:rPr lang="en-US" sz="3600" smtClean="0">
                <a:solidFill>
                  <a:prstClr val="black"/>
                </a:solidFill>
              </a:rPr>
              <a:pPr/>
              <a:t>42</a:t>
            </a:fld>
            <a:endParaRPr lang="en-US" sz="3600" dirty="0">
              <a:solidFill>
                <a:prstClr val="black"/>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fontScale="90000"/>
          </a:bodyPr>
          <a:lstStyle/>
          <a:p>
            <a:r>
              <a:rPr lang="en-US" dirty="0" smtClean="0"/>
              <a:t>More highlights:</a:t>
            </a:r>
            <a:endParaRPr lang="en-US" dirty="0"/>
          </a:p>
        </p:txBody>
      </p:sp>
      <p:sp>
        <p:nvSpPr>
          <p:cNvPr id="3" name="Content Placeholder 2"/>
          <p:cNvSpPr>
            <a:spLocks noGrp="1"/>
          </p:cNvSpPr>
          <p:nvPr>
            <p:ph idx="1"/>
          </p:nvPr>
        </p:nvSpPr>
        <p:spPr>
          <a:xfrm>
            <a:off x="381000" y="990600"/>
            <a:ext cx="8305800" cy="5334000"/>
          </a:xfrm>
        </p:spPr>
        <p:txBody>
          <a:bodyPr>
            <a:normAutofit/>
          </a:bodyPr>
          <a:lstStyle/>
          <a:p>
            <a:r>
              <a:rPr lang="en-US" sz="3600" b="1" dirty="0" smtClean="0"/>
              <a:t>About 1/6 of U.S. citizens self-identify as liberals, 1/6 conservative, 2/3 in between.</a:t>
            </a:r>
          </a:p>
          <a:p>
            <a:r>
              <a:rPr lang="en-US" sz="3600" b="1" dirty="0" smtClean="0"/>
              <a:t>Only about 20 percent endorse government serving citizens as members of special interest groups.</a:t>
            </a:r>
          </a:p>
          <a:p>
            <a:r>
              <a:rPr lang="en-US" sz="3600" b="1" dirty="0" smtClean="0"/>
              <a:t>90% endorse government that serves them as members of the community overall.</a:t>
            </a:r>
          </a:p>
          <a:p>
            <a:endParaRPr lang="en-US" dirty="0"/>
          </a:p>
        </p:txBody>
      </p:sp>
      <p:sp>
        <p:nvSpPr>
          <p:cNvPr id="4" name="Slide Number Placeholder 3"/>
          <p:cNvSpPr>
            <a:spLocks noGrp="1"/>
          </p:cNvSpPr>
          <p:nvPr>
            <p:ph type="sldNum" sz="quarter" idx="12"/>
          </p:nvPr>
        </p:nvSpPr>
        <p:spPr/>
        <p:txBody>
          <a:bodyPr/>
          <a:lstStyle/>
          <a:p>
            <a:fld id="{0F2C2993-BA2E-448B-BF1A-52BD69AD785E}" type="slidenum">
              <a:rPr lang="en-US" sz="4400" smtClean="0">
                <a:solidFill>
                  <a:prstClr val="black"/>
                </a:solidFill>
              </a:rPr>
              <a:pPr/>
              <a:t>43</a:t>
            </a:fld>
            <a:endParaRPr lang="en-US" sz="4400" dirty="0">
              <a:solidFill>
                <a:prstClr val="black"/>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905000"/>
          </a:xfrm>
        </p:spPr>
        <p:txBody>
          <a:bodyPr>
            <a:noAutofit/>
          </a:bodyPr>
          <a:lstStyle/>
          <a:p>
            <a:r>
              <a:rPr lang="en-US" sz="4000" b="1" dirty="0" smtClean="0">
                <a:solidFill>
                  <a:schemeClr val="tx1"/>
                </a:solidFill>
                <a:latin typeface="Times New Roman" pitchFamily="18" charset="0"/>
                <a:cs typeface="Times New Roman" pitchFamily="18" charset="0"/>
              </a:rPr>
              <a:t>Strong liberals and conservatives, </a:t>
            </a:r>
            <a:r>
              <a:rPr lang="en-US" sz="4000" b="1" i="1" dirty="0" smtClean="0">
                <a:solidFill>
                  <a:schemeClr val="tx1"/>
                </a:solidFill>
                <a:latin typeface="Times New Roman" pitchFamily="18" charset="0"/>
                <a:cs typeface="Times New Roman" pitchFamily="18" charset="0"/>
              </a:rPr>
              <a:t>as groups</a:t>
            </a:r>
            <a:r>
              <a:rPr lang="en-US" sz="4000" b="1" dirty="0" smtClean="0">
                <a:solidFill>
                  <a:schemeClr val="tx1"/>
                </a:solidFill>
                <a:latin typeface="Times New Roman" pitchFamily="18" charset="0"/>
                <a:cs typeface="Times New Roman" pitchFamily="18" charset="0"/>
              </a:rPr>
              <a:t>, are rather close together on most general political attitudes, </a:t>
            </a:r>
            <a:r>
              <a:rPr lang="en-US" sz="4000" b="1" dirty="0" err="1" smtClean="0">
                <a:solidFill>
                  <a:schemeClr val="tx1"/>
                </a:solidFill>
                <a:latin typeface="Times New Roman" pitchFamily="18" charset="0"/>
                <a:cs typeface="Times New Roman" pitchFamily="18" charset="0"/>
              </a:rPr>
              <a:t>e.g</a:t>
            </a:r>
            <a:r>
              <a:rPr lang="en-US" sz="4000" b="1" dirty="0" smtClean="0">
                <a:solidFill>
                  <a:schemeClr val="tx1"/>
                </a:solidFill>
                <a:latin typeface="Times New Roman" pitchFamily="18" charset="0"/>
                <a:cs typeface="Times New Roman" pitchFamily="18" charset="0"/>
              </a:rPr>
              <a:t>…</a:t>
            </a:r>
            <a:endParaRPr lang="en-US" sz="40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2743200"/>
            <a:ext cx="8229600" cy="3581400"/>
          </a:xfrm>
        </p:spPr>
        <p:txBody>
          <a:bodyPr>
            <a:noAutofit/>
          </a:bodyPr>
          <a:lstStyle/>
          <a:p>
            <a:r>
              <a:rPr lang="en-US" sz="3600" b="1" dirty="0" smtClean="0"/>
              <a:t>They tend to endorse:</a:t>
            </a:r>
          </a:p>
          <a:p>
            <a:r>
              <a:rPr lang="en-US" sz="3600" b="1" dirty="0" smtClean="0"/>
              <a:t> Peaceful foreign policy,</a:t>
            </a:r>
          </a:p>
          <a:p>
            <a:r>
              <a:rPr lang="en-US" sz="3600" b="1" dirty="0" smtClean="0"/>
              <a:t>Gender equality,</a:t>
            </a:r>
          </a:p>
          <a:p>
            <a:r>
              <a:rPr lang="en-US" sz="3600" b="1" dirty="0" smtClean="0"/>
              <a:t>Common good democracy,</a:t>
            </a:r>
          </a:p>
          <a:p>
            <a:r>
              <a:rPr lang="en-US" sz="3600" b="1" dirty="0" smtClean="0"/>
              <a:t>Share economics,</a:t>
            </a:r>
          </a:p>
          <a:p>
            <a:r>
              <a:rPr lang="en-US" sz="3600" b="1" dirty="0" smtClean="0"/>
              <a:t>Concern for the environment.</a:t>
            </a:r>
            <a:endParaRPr lang="en-US" sz="3600" b="1" dirty="0"/>
          </a:p>
        </p:txBody>
      </p:sp>
      <p:sp>
        <p:nvSpPr>
          <p:cNvPr id="4" name="Slide Number Placeholder 3"/>
          <p:cNvSpPr>
            <a:spLocks noGrp="1"/>
          </p:cNvSpPr>
          <p:nvPr>
            <p:ph type="sldNum" sz="quarter" idx="12"/>
          </p:nvPr>
        </p:nvSpPr>
        <p:spPr/>
        <p:txBody>
          <a:bodyPr/>
          <a:lstStyle/>
          <a:p>
            <a:fld id="{0F2C2993-BA2E-448B-BF1A-52BD69AD785E}" type="slidenum">
              <a:rPr lang="en-US" sz="4800" smtClean="0">
                <a:solidFill>
                  <a:prstClr val="black"/>
                </a:solidFill>
              </a:rPr>
              <a:pPr/>
              <a:t>44</a:t>
            </a:fld>
            <a:endParaRPr lang="en-US" sz="4800" dirty="0">
              <a:solidFill>
                <a:prstClr val="black"/>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fontScale="90000"/>
          </a:bodyPr>
          <a:lstStyle/>
          <a:p>
            <a:r>
              <a:rPr lang="en-US" dirty="0" smtClean="0"/>
              <a:t>My study samples have included:</a:t>
            </a:r>
            <a:endParaRPr lang="en-US" dirty="0"/>
          </a:p>
        </p:txBody>
      </p:sp>
      <p:sp>
        <p:nvSpPr>
          <p:cNvPr id="3" name="Content Placeholder 2"/>
          <p:cNvSpPr>
            <a:spLocks noGrp="1"/>
          </p:cNvSpPr>
          <p:nvPr>
            <p:ph idx="1"/>
          </p:nvPr>
        </p:nvSpPr>
        <p:spPr>
          <a:xfrm>
            <a:off x="381000" y="1219200"/>
            <a:ext cx="8305800" cy="5105400"/>
          </a:xfrm>
        </p:spPr>
        <p:txBody>
          <a:bodyPr>
            <a:noAutofit/>
          </a:bodyPr>
          <a:lstStyle/>
          <a:p>
            <a:r>
              <a:rPr lang="en-US" sz="2800" b="1" dirty="0" smtClean="0"/>
              <a:t>Eugene business executives, church members, community college students, university students, international students, 1</a:t>
            </a:r>
            <a:r>
              <a:rPr lang="en-US" sz="2800" b="1" baseline="30000" dirty="0" smtClean="0"/>
              <a:t>st</a:t>
            </a:r>
            <a:r>
              <a:rPr lang="en-US" sz="2800" b="1" dirty="0" smtClean="0"/>
              <a:t> generation immigrants from Slavic Europe, students in New York and Florida.</a:t>
            </a:r>
          </a:p>
          <a:p>
            <a:endParaRPr lang="en-US" sz="2800" b="1" dirty="0" smtClean="0"/>
          </a:p>
          <a:p>
            <a:r>
              <a:rPr lang="en-US" sz="2800" b="1" dirty="0" smtClean="0"/>
              <a:t>GSS (General Social Survey data).  Random samples of U.S. citizens, different years.</a:t>
            </a:r>
          </a:p>
          <a:p>
            <a:endParaRPr lang="en-US" sz="2800" b="1" dirty="0" smtClean="0"/>
          </a:p>
          <a:p>
            <a:r>
              <a:rPr lang="en-US" sz="2800" b="1" dirty="0" smtClean="0"/>
              <a:t>Most recently</a:t>
            </a:r>
            <a:r>
              <a:rPr lang="en-US" sz="2800" b="1" smtClean="0"/>
              <a:t>, a random </a:t>
            </a:r>
            <a:r>
              <a:rPr lang="en-US" sz="2800" b="1" dirty="0" smtClean="0"/>
              <a:t>sample of 1200 Oregonians via Tom </a:t>
            </a:r>
            <a:r>
              <a:rPr lang="en-US" sz="2800" b="1" dirty="0" err="1" smtClean="0"/>
              <a:t>Bowerman</a:t>
            </a:r>
            <a:r>
              <a:rPr lang="en-US" sz="2800" b="1" dirty="0" smtClean="0"/>
              <a:t> and Adam Davis of local polling companies.</a:t>
            </a:r>
            <a:endParaRPr lang="en-US" sz="2800" b="1" dirty="0"/>
          </a:p>
        </p:txBody>
      </p:sp>
      <p:sp>
        <p:nvSpPr>
          <p:cNvPr id="4" name="Slide Number Placeholder 3"/>
          <p:cNvSpPr>
            <a:spLocks noGrp="1"/>
          </p:cNvSpPr>
          <p:nvPr>
            <p:ph type="sldNum" sz="quarter" idx="12"/>
          </p:nvPr>
        </p:nvSpPr>
        <p:spPr/>
        <p:txBody>
          <a:bodyPr/>
          <a:lstStyle/>
          <a:p>
            <a:fld id="{0F2C2993-BA2E-448B-BF1A-52BD69AD785E}" type="slidenum">
              <a:rPr lang="en-US" sz="4400" smtClean="0">
                <a:solidFill>
                  <a:prstClr val="black"/>
                </a:solidFill>
              </a:rPr>
              <a:pPr/>
              <a:t>45</a:t>
            </a:fld>
            <a:endParaRPr lang="en-US" sz="4400" dirty="0">
              <a:solidFill>
                <a:prstClr val="black"/>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762000"/>
          </a:xfrm>
        </p:spPr>
        <p:txBody>
          <a:bodyPr>
            <a:normAutofit fontScale="90000"/>
          </a:bodyPr>
          <a:lstStyle/>
          <a:p>
            <a:r>
              <a:rPr lang="en-US" dirty="0" smtClean="0">
                <a:solidFill>
                  <a:schemeClr val="tx1"/>
                </a:solidFill>
              </a:rPr>
              <a:t>Highlights of Oregon data:</a:t>
            </a:r>
            <a:endParaRPr lang="en-US" dirty="0">
              <a:solidFill>
                <a:schemeClr val="tx1"/>
              </a:solidFill>
            </a:endParaRPr>
          </a:p>
        </p:txBody>
      </p:sp>
      <p:sp>
        <p:nvSpPr>
          <p:cNvPr id="3" name="Content Placeholder 2"/>
          <p:cNvSpPr>
            <a:spLocks noGrp="1"/>
          </p:cNvSpPr>
          <p:nvPr>
            <p:ph idx="1"/>
          </p:nvPr>
        </p:nvSpPr>
        <p:spPr>
          <a:xfrm>
            <a:off x="0" y="1219200"/>
            <a:ext cx="8534400" cy="5181600"/>
          </a:xfrm>
        </p:spPr>
        <p:txBody>
          <a:bodyPr>
            <a:normAutofit fontScale="92500" lnSpcReduction="20000"/>
          </a:bodyPr>
          <a:lstStyle/>
          <a:p>
            <a:r>
              <a:rPr lang="en-US" sz="3500" b="1" dirty="0" smtClean="0"/>
              <a:t>Liberalism… more supportive of …</a:t>
            </a:r>
          </a:p>
          <a:p>
            <a:endParaRPr lang="en-US" sz="3500" b="1" dirty="0" smtClean="0"/>
          </a:p>
          <a:p>
            <a:r>
              <a:rPr lang="en-US" sz="3200" b="1" dirty="0" smtClean="0"/>
              <a:t>Public transportation</a:t>
            </a:r>
          </a:p>
          <a:p>
            <a:r>
              <a:rPr lang="en-US" sz="3200" b="1" dirty="0" smtClean="0"/>
              <a:t>Public education</a:t>
            </a:r>
          </a:p>
          <a:p>
            <a:r>
              <a:rPr lang="en-US" sz="3200" b="1" dirty="0" smtClean="0"/>
              <a:t>Protection of air and water quality.</a:t>
            </a:r>
          </a:p>
          <a:p>
            <a:r>
              <a:rPr lang="en-US" sz="3200" b="1" dirty="0" smtClean="0"/>
              <a:t>Publicly funded health insurance for all.</a:t>
            </a:r>
          </a:p>
          <a:p>
            <a:r>
              <a:rPr lang="en-US" sz="3200" b="1" dirty="0" smtClean="0"/>
              <a:t>Energy efficiency programs, promoting conservation.</a:t>
            </a:r>
          </a:p>
          <a:p>
            <a:r>
              <a:rPr lang="en-US" sz="3200" b="1" dirty="0" smtClean="0"/>
              <a:t>Renewable energy incentives and investments.</a:t>
            </a:r>
          </a:p>
          <a:p>
            <a:r>
              <a:rPr lang="en-US" sz="3200" b="1" dirty="0" smtClean="0"/>
              <a:t>Changing our ways due to climate change.</a:t>
            </a:r>
            <a:endParaRPr lang="en-US" dirty="0"/>
          </a:p>
        </p:txBody>
      </p:sp>
      <p:sp>
        <p:nvSpPr>
          <p:cNvPr id="4" name="Slide Number Placeholder 3"/>
          <p:cNvSpPr>
            <a:spLocks noGrp="1"/>
          </p:cNvSpPr>
          <p:nvPr>
            <p:ph type="sldNum" sz="quarter" idx="12"/>
          </p:nvPr>
        </p:nvSpPr>
        <p:spPr>
          <a:xfrm>
            <a:off x="7924800" y="5867400"/>
            <a:ext cx="838200" cy="609600"/>
          </a:xfrm>
        </p:spPr>
        <p:txBody>
          <a:bodyPr/>
          <a:lstStyle/>
          <a:p>
            <a:endParaRPr lang="en-US" sz="5400" b="1" dirty="0" smtClean="0">
              <a:solidFill>
                <a:srgbClr val="04617B">
                  <a:shade val="90000"/>
                </a:srgbClr>
              </a:solidFill>
            </a:endParaRPr>
          </a:p>
          <a:p>
            <a:fld id="{0F2C2993-BA2E-448B-BF1A-52BD69AD785E}" type="slidenum">
              <a:rPr lang="en-US" sz="3200" smtClean="0">
                <a:solidFill>
                  <a:prstClr val="black"/>
                </a:solidFill>
              </a:rPr>
              <a:pPr/>
              <a:t>46</a:t>
            </a:fld>
            <a:endParaRPr lang="en-US" sz="3200" dirty="0">
              <a:solidFill>
                <a:prstClr val="black"/>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fontScale="90000"/>
          </a:bodyPr>
          <a:lstStyle/>
          <a:p>
            <a:r>
              <a:rPr lang="en-US" dirty="0" smtClean="0"/>
              <a:t>Conservatives more supportive of…</a:t>
            </a:r>
            <a:endParaRPr lang="en-US" dirty="0"/>
          </a:p>
        </p:txBody>
      </p:sp>
      <p:sp>
        <p:nvSpPr>
          <p:cNvPr id="3" name="Content Placeholder 2"/>
          <p:cNvSpPr>
            <a:spLocks noGrp="1"/>
          </p:cNvSpPr>
          <p:nvPr>
            <p:ph idx="1"/>
          </p:nvPr>
        </p:nvSpPr>
        <p:spPr/>
        <p:txBody>
          <a:bodyPr>
            <a:normAutofit lnSpcReduction="10000"/>
          </a:bodyPr>
          <a:lstStyle/>
          <a:p>
            <a:r>
              <a:rPr lang="en-US" sz="3500" b="1" dirty="0" smtClean="0"/>
              <a:t>Public safety, fire and police services.</a:t>
            </a:r>
          </a:p>
          <a:p>
            <a:r>
              <a:rPr lang="en-US" sz="3500" b="1" dirty="0" smtClean="0"/>
              <a:t>Economic development via subsidies and tax breaks to companies that produce jobs.</a:t>
            </a:r>
          </a:p>
          <a:p>
            <a:r>
              <a:rPr lang="en-US" sz="3500" b="1" dirty="0" smtClean="0"/>
              <a:t>Locking up criminals, vs. rehabilitation.</a:t>
            </a:r>
          </a:p>
          <a:p>
            <a:r>
              <a:rPr lang="en-US" sz="3500" b="1" dirty="0" smtClean="0"/>
              <a:t>Economic growth stimulus vs. protecting environment.</a:t>
            </a:r>
          </a:p>
          <a:p>
            <a:endParaRPr lang="en-US" sz="3600" b="1" dirty="0"/>
          </a:p>
        </p:txBody>
      </p:sp>
      <p:sp>
        <p:nvSpPr>
          <p:cNvPr id="4" name="Slide Number Placeholder 3"/>
          <p:cNvSpPr>
            <a:spLocks noGrp="1"/>
          </p:cNvSpPr>
          <p:nvPr>
            <p:ph type="sldNum" sz="quarter" idx="12"/>
          </p:nvPr>
        </p:nvSpPr>
        <p:spPr>
          <a:xfrm>
            <a:off x="7239000" y="5257801"/>
            <a:ext cx="1219200" cy="990600"/>
          </a:xfrm>
        </p:spPr>
        <p:txBody>
          <a:bodyPr/>
          <a:lstStyle/>
          <a:p>
            <a:fld id="{0F2C2993-BA2E-448B-BF1A-52BD69AD785E}" type="slidenum">
              <a:rPr lang="en-US" sz="4800" smtClean="0">
                <a:solidFill>
                  <a:prstClr val="black"/>
                </a:solidFill>
              </a:rPr>
              <a:pPr/>
              <a:t>47</a:t>
            </a:fld>
            <a:endParaRPr lang="en-US" sz="4800" dirty="0">
              <a:solidFill>
                <a:prstClr val="black"/>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762000"/>
          </a:xfrm>
        </p:spPr>
        <p:txBody>
          <a:bodyPr>
            <a:normAutofit fontScale="90000"/>
          </a:bodyPr>
          <a:lstStyle/>
          <a:p>
            <a:r>
              <a:rPr lang="en-US" dirty="0" smtClean="0"/>
              <a:t>Percent of sample endorsing…</a:t>
            </a:r>
            <a:endParaRPr lang="en-US" dirty="0"/>
          </a:p>
        </p:txBody>
      </p:sp>
      <p:sp>
        <p:nvSpPr>
          <p:cNvPr id="3" name="Content Placeholder 2"/>
          <p:cNvSpPr>
            <a:spLocks noGrp="1"/>
          </p:cNvSpPr>
          <p:nvPr>
            <p:ph idx="1"/>
          </p:nvPr>
        </p:nvSpPr>
        <p:spPr>
          <a:xfrm>
            <a:off x="228600" y="1219200"/>
            <a:ext cx="8458200" cy="5105400"/>
          </a:xfrm>
        </p:spPr>
        <p:txBody>
          <a:bodyPr>
            <a:normAutofit lnSpcReduction="10000"/>
          </a:bodyPr>
          <a:lstStyle/>
          <a:p>
            <a:r>
              <a:rPr lang="en-US" b="1" dirty="0" smtClean="0"/>
              <a:t>76% Public safety, fire and police services.</a:t>
            </a:r>
          </a:p>
          <a:p>
            <a:r>
              <a:rPr lang="en-US" b="1" dirty="0" smtClean="0"/>
              <a:t>80 K-12 Education programs.</a:t>
            </a:r>
          </a:p>
          <a:p>
            <a:r>
              <a:rPr lang="en-US" b="1" dirty="0" smtClean="0"/>
              <a:t>73 Protecting air and water quality.</a:t>
            </a:r>
          </a:p>
          <a:p>
            <a:r>
              <a:rPr lang="en-US" b="1" dirty="0" smtClean="0"/>
              <a:t>56 Energy efficiency programs.</a:t>
            </a:r>
          </a:p>
          <a:p>
            <a:r>
              <a:rPr lang="en-US" b="1" dirty="0" smtClean="0"/>
              <a:t>62 Healthy behavior rewards.</a:t>
            </a:r>
          </a:p>
          <a:p>
            <a:r>
              <a:rPr lang="en-US" b="1" dirty="0" smtClean="0"/>
              <a:t>65 Protection of farm and forest from other development.</a:t>
            </a:r>
          </a:p>
          <a:p>
            <a:endParaRPr lang="en-US" b="1" dirty="0" smtClean="0"/>
          </a:p>
          <a:p>
            <a:r>
              <a:rPr lang="en-US" b="1" dirty="0" smtClean="0"/>
              <a:t>29% Criminals should be locked up vs. rehabilitation.</a:t>
            </a:r>
          </a:p>
          <a:p>
            <a:r>
              <a:rPr lang="en-US" b="1" dirty="0" smtClean="0"/>
              <a:t>35 Economic growth stimuli vs. environment protect.</a:t>
            </a:r>
            <a:endParaRPr lang="en-US" b="1" dirty="0"/>
          </a:p>
        </p:txBody>
      </p:sp>
      <p:sp>
        <p:nvSpPr>
          <p:cNvPr id="4" name="Slide Number Placeholder 3"/>
          <p:cNvSpPr>
            <a:spLocks noGrp="1"/>
          </p:cNvSpPr>
          <p:nvPr>
            <p:ph type="sldNum" sz="quarter" idx="12"/>
          </p:nvPr>
        </p:nvSpPr>
        <p:spPr>
          <a:xfrm>
            <a:off x="7772400" y="5562601"/>
            <a:ext cx="990600" cy="685799"/>
          </a:xfrm>
        </p:spPr>
        <p:txBody>
          <a:bodyPr/>
          <a:lstStyle/>
          <a:p>
            <a:fld id="{0F2C2993-BA2E-448B-BF1A-52BD69AD785E}" type="slidenum">
              <a:rPr lang="en-US" sz="4800" smtClean="0">
                <a:solidFill>
                  <a:prstClr val="black"/>
                </a:solidFill>
              </a:rPr>
              <a:pPr/>
              <a:t>48</a:t>
            </a:fld>
            <a:endParaRPr lang="en-US" sz="4800" dirty="0">
              <a:solidFill>
                <a:prstClr val="black"/>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Mean scores of strong liberals and strong conservatives:</a:t>
            </a:r>
            <a:endParaRPr lang="en-US" dirty="0"/>
          </a:p>
        </p:txBody>
      </p:sp>
      <p:graphicFrame>
        <p:nvGraphicFramePr>
          <p:cNvPr id="5" name="Content Placeholder 4"/>
          <p:cNvGraphicFramePr>
            <a:graphicFrameLocks noGrp="1"/>
          </p:cNvGraphicFramePr>
          <p:nvPr>
            <p:ph idx="1"/>
          </p:nvPr>
        </p:nvGraphicFramePr>
        <p:xfrm>
          <a:off x="381000" y="1524000"/>
          <a:ext cx="8382001" cy="4541519"/>
        </p:xfrm>
        <a:graphic>
          <a:graphicData uri="http://schemas.openxmlformats.org/drawingml/2006/table">
            <a:tbl>
              <a:tblPr firstRow="1" bandRow="1">
                <a:tableStyleId>{5C22544A-7EE6-4342-B048-85BDC9FD1C3A}</a:tableStyleId>
              </a:tblPr>
              <a:tblGrid>
                <a:gridCol w="1447800"/>
                <a:gridCol w="1660864"/>
                <a:gridCol w="1757779"/>
                <a:gridCol w="1757779"/>
                <a:gridCol w="1757779"/>
              </a:tblGrid>
              <a:tr h="384781">
                <a:tc>
                  <a:txBody>
                    <a:bodyPr/>
                    <a:lstStyle/>
                    <a:p>
                      <a:r>
                        <a:rPr lang="en-US" dirty="0" smtClean="0">
                          <a:solidFill>
                            <a:schemeClr val="tx1"/>
                          </a:solidFill>
                        </a:rPr>
                        <a:t>Issue</a:t>
                      </a:r>
                      <a:endParaRPr lang="en-US" dirty="0">
                        <a:solidFill>
                          <a:schemeClr val="tx1"/>
                        </a:solidFill>
                      </a:endParaRPr>
                    </a:p>
                  </a:txBody>
                  <a:tcPr>
                    <a:solidFill>
                      <a:schemeClr val="bg2"/>
                    </a:solidFill>
                  </a:tcPr>
                </a:tc>
                <a:tc>
                  <a:txBody>
                    <a:bodyPr/>
                    <a:lstStyle/>
                    <a:p>
                      <a:r>
                        <a:rPr lang="en-US" dirty="0" smtClean="0">
                          <a:solidFill>
                            <a:schemeClr val="tx1"/>
                          </a:solidFill>
                        </a:rPr>
                        <a:t>Endorse</a:t>
                      </a:r>
                      <a:endParaRPr lang="en-US" dirty="0">
                        <a:solidFill>
                          <a:schemeClr val="tx1"/>
                        </a:solidFill>
                      </a:endParaRPr>
                    </a:p>
                  </a:txBody>
                  <a:tcPr>
                    <a:solidFill>
                      <a:schemeClr val="bg2"/>
                    </a:solidFill>
                  </a:tcPr>
                </a:tc>
                <a:tc>
                  <a:txBody>
                    <a:bodyPr/>
                    <a:lstStyle/>
                    <a:p>
                      <a:endParaRPr lang="en-US" dirty="0">
                        <a:solidFill>
                          <a:schemeClr val="tx1"/>
                        </a:solidFill>
                      </a:endParaRPr>
                    </a:p>
                  </a:txBody>
                  <a:tcPr>
                    <a:solidFill>
                      <a:schemeClr val="bg2"/>
                    </a:solidFill>
                  </a:tcPr>
                </a:tc>
                <a:tc>
                  <a:txBody>
                    <a:bodyPr/>
                    <a:lstStyle/>
                    <a:p>
                      <a:r>
                        <a:rPr lang="en-US" dirty="0" smtClean="0">
                          <a:solidFill>
                            <a:schemeClr val="tx1"/>
                          </a:solidFill>
                        </a:rPr>
                        <a:t>Neutral</a:t>
                      </a:r>
                      <a:endParaRPr lang="en-US" dirty="0">
                        <a:solidFill>
                          <a:schemeClr val="tx1"/>
                        </a:solidFill>
                      </a:endParaRPr>
                    </a:p>
                  </a:txBody>
                  <a:tcPr>
                    <a:solidFill>
                      <a:schemeClr val="bg2"/>
                    </a:solidFill>
                  </a:tcPr>
                </a:tc>
                <a:tc>
                  <a:txBody>
                    <a:bodyPr/>
                    <a:lstStyle/>
                    <a:p>
                      <a:r>
                        <a:rPr lang="en-US" dirty="0" smtClean="0">
                          <a:solidFill>
                            <a:schemeClr val="tx1"/>
                          </a:solidFill>
                        </a:rPr>
                        <a:t>Not endorse</a:t>
                      </a:r>
                      <a:endParaRPr lang="en-US" dirty="0">
                        <a:solidFill>
                          <a:schemeClr val="tx1"/>
                        </a:solidFill>
                      </a:endParaRPr>
                    </a:p>
                  </a:txBody>
                  <a:tcPr>
                    <a:solidFill>
                      <a:schemeClr val="bg2"/>
                    </a:solidFill>
                  </a:tcPr>
                </a:tc>
              </a:tr>
              <a:tr h="682018">
                <a:tc>
                  <a:txBody>
                    <a:bodyPr/>
                    <a:lstStyle/>
                    <a:p>
                      <a:r>
                        <a:rPr lang="en-US" b="1" dirty="0" smtClean="0">
                          <a:solidFill>
                            <a:schemeClr val="tx1"/>
                          </a:solidFill>
                        </a:rPr>
                        <a:t>Public safety</a:t>
                      </a:r>
                      <a:endParaRPr lang="en-US" b="1" dirty="0">
                        <a:solidFill>
                          <a:schemeClr val="tx1"/>
                        </a:solidFill>
                      </a:endParaRPr>
                    </a:p>
                  </a:txBody>
                  <a:tcPr/>
                </a:tc>
                <a:tc>
                  <a:txBody>
                    <a:bodyPr/>
                    <a:lstStyle/>
                    <a:p>
                      <a:endParaRPr lang="en-US" b="1" dirty="0">
                        <a:solidFill>
                          <a:schemeClr val="tx1"/>
                        </a:solidFill>
                      </a:endParaRPr>
                    </a:p>
                  </a:txBody>
                  <a:tcPr/>
                </a:tc>
                <a:tc>
                  <a:txBody>
                    <a:bodyPr/>
                    <a:lstStyle/>
                    <a:p>
                      <a:r>
                        <a:rPr lang="en-US" b="1" dirty="0" smtClean="0">
                          <a:solidFill>
                            <a:schemeClr val="tx1"/>
                          </a:solidFill>
                        </a:rPr>
                        <a:t>2.1L  2.4C</a:t>
                      </a:r>
                      <a:endParaRPr lang="en-US" b="1" dirty="0">
                        <a:solidFill>
                          <a:schemeClr val="tx1"/>
                        </a:solidFill>
                      </a:endParaRPr>
                    </a:p>
                  </a:txBody>
                  <a:tcPr/>
                </a:tc>
                <a:tc>
                  <a:txBody>
                    <a:bodyPr/>
                    <a:lstStyle/>
                    <a:p>
                      <a:endParaRPr lang="en-US" b="1" dirty="0">
                        <a:solidFill>
                          <a:schemeClr val="tx1"/>
                        </a:solidFill>
                      </a:endParaRPr>
                    </a:p>
                  </a:txBody>
                  <a:tcPr/>
                </a:tc>
                <a:tc>
                  <a:txBody>
                    <a:bodyPr/>
                    <a:lstStyle/>
                    <a:p>
                      <a:endParaRPr lang="en-US" b="1" dirty="0">
                        <a:solidFill>
                          <a:schemeClr val="tx1"/>
                        </a:solidFill>
                      </a:endParaRPr>
                    </a:p>
                  </a:txBody>
                  <a:tcPr/>
                </a:tc>
              </a:tr>
              <a:tr h="384781">
                <a:tc>
                  <a:txBody>
                    <a:bodyPr/>
                    <a:lstStyle/>
                    <a:p>
                      <a:r>
                        <a:rPr lang="en-US" b="1" dirty="0" smtClean="0">
                          <a:solidFill>
                            <a:schemeClr val="tx1"/>
                          </a:solidFill>
                        </a:rPr>
                        <a:t>Prot. Air/h2o</a:t>
                      </a:r>
                      <a:endParaRPr lang="en-US" b="1" dirty="0">
                        <a:solidFill>
                          <a:schemeClr val="tx1"/>
                        </a:solidFill>
                      </a:endParaRPr>
                    </a:p>
                  </a:txBody>
                  <a:tcPr/>
                </a:tc>
                <a:tc>
                  <a:txBody>
                    <a:bodyPr/>
                    <a:lstStyle/>
                    <a:p>
                      <a:r>
                        <a:rPr lang="en-US" b="1" dirty="0" smtClean="0">
                          <a:solidFill>
                            <a:schemeClr val="tx1"/>
                          </a:solidFill>
                        </a:rPr>
                        <a:t>1.4 L</a:t>
                      </a:r>
                      <a:endParaRPr lang="en-US" b="1" dirty="0">
                        <a:solidFill>
                          <a:schemeClr val="tx1"/>
                        </a:solidFill>
                      </a:endParaRPr>
                    </a:p>
                  </a:txBody>
                  <a:tcPr/>
                </a:tc>
                <a:tc>
                  <a:txBody>
                    <a:bodyPr/>
                    <a:lstStyle/>
                    <a:p>
                      <a:r>
                        <a:rPr lang="en-US" b="1" dirty="0" smtClean="0">
                          <a:solidFill>
                            <a:schemeClr val="tx1"/>
                          </a:solidFill>
                        </a:rPr>
                        <a:t>              2.8C</a:t>
                      </a:r>
                      <a:endParaRPr lang="en-US" b="1" dirty="0">
                        <a:solidFill>
                          <a:schemeClr val="tx1"/>
                        </a:solidFill>
                      </a:endParaRPr>
                    </a:p>
                  </a:txBody>
                  <a:tcPr/>
                </a:tc>
                <a:tc>
                  <a:txBody>
                    <a:bodyPr/>
                    <a:lstStyle/>
                    <a:p>
                      <a:endParaRPr lang="en-US" b="1" dirty="0">
                        <a:solidFill>
                          <a:schemeClr val="tx1"/>
                        </a:solidFill>
                      </a:endParaRPr>
                    </a:p>
                  </a:txBody>
                  <a:tcPr/>
                </a:tc>
                <a:tc>
                  <a:txBody>
                    <a:bodyPr/>
                    <a:lstStyle/>
                    <a:p>
                      <a:endParaRPr lang="en-US" b="1">
                        <a:solidFill>
                          <a:schemeClr val="tx1"/>
                        </a:solidFill>
                      </a:endParaRPr>
                    </a:p>
                  </a:txBody>
                  <a:tcPr/>
                </a:tc>
              </a:tr>
              <a:tr h="384781">
                <a:tc>
                  <a:txBody>
                    <a:bodyPr/>
                    <a:lstStyle/>
                    <a:p>
                      <a:r>
                        <a:rPr lang="en-US" b="1" dirty="0" smtClean="0">
                          <a:solidFill>
                            <a:schemeClr val="tx1"/>
                          </a:solidFill>
                        </a:rPr>
                        <a:t>Pub Health Insurance</a:t>
                      </a:r>
                      <a:endParaRPr lang="en-US" b="1" dirty="0">
                        <a:solidFill>
                          <a:schemeClr val="tx1"/>
                        </a:solidFill>
                      </a:endParaRPr>
                    </a:p>
                  </a:txBody>
                  <a:tcPr/>
                </a:tc>
                <a:tc>
                  <a:txBody>
                    <a:bodyPr/>
                    <a:lstStyle/>
                    <a:p>
                      <a:r>
                        <a:rPr lang="en-US" b="1" dirty="0" smtClean="0">
                          <a:solidFill>
                            <a:schemeClr val="tx1"/>
                          </a:solidFill>
                        </a:rPr>
                        <a:t>                  2.0L</a:t>
                      </a:r>
                      <a:endParaRPr lang="en-US" b="1" dirty="0">
                        <a:solidFill>
                          <a:schemeClr val="tx1"/>
                        </a:solidFill>
                      </a:endParaRPr>
                    </a:p>
                  </a:txBody>
                  <a:tcPr/>
                </a:tc>
                <a:tc>
                  <a:txBody>
                    <a:bodyPr/>
                    <a:lstStyle/>
                    <a:p>
                      <a:endParaRPr lang="en-US" b="1">
                        <a:solidFill>
                          <a:schemeClr val="tx1"/>
                        </a:solidFill>
                      </a:endParaRPr>
                    </a:p>
                  </a:txBody>
                  <a:tcPr/>
                </a:tc>
                <a:tc>
                  <a:txBody>
                    <a:bodyPr/>
                    <a:lstStyle/>
                    <a:p>
                      <a:r>
                        <a:rPr lang="en-US" b="1" dirty="0" smtClean="0">
                          <a:solidFill>
                            <a:schemeClr val="tx1"/>
                          </a:solidFill>
                        </a:rPr>
                        <a:t>                               </a:t>
                      </a:r>
                      <a:endParaRPr lang="en-US" b="1" dirty="0">
                        <a:solidFill>
                          <a:schemeClr val="tx1"/>
                        </a:solidFill>
                      </a:endParaRPr>
                    </a:p>
                  </a:txBody>
                  <a:tcPr/>
                </a:tc>
                <a:tc>
                  <a:txBody>
                    <a:bodyPr/>
                    <a:lstStyle/>
                    <a:p>
                      <a:r>
                        <a:rPr lang="en-US" b="1" dirty="0" smtClean="0">
                          <a:solidFill>
                            <a:schemeClr val="tx1"/>
                          </a:solidFill>
                        </a:rPr>
                        <a:t> 4.0C</a:t>
                      </a:r>
                      <a:endParaRPr lang="en-US" b="1" dirty="0">
                        <a:solidFill>
                          <a:schemeClr val="tx1"/>
                        </a:solidFill>
                      </a:endParaRPr>
                    </a:p>
                  </a:txBody>
                  <a:tcPr/>
                </a:tc>
              </a:tr>
              <a:tr h="384781">
                <a:tc>
                  <a:txBody>
                    <a:bodyPr/>
                    <a:lstStyle/>
                    <a:p>
                      <a:r>
                        <a:rPr lang="en-US" b="1" dirty="0" smtClean="0">
                          <a:solidFill>
                            <a:schemeClr val="tx1"/>
                          </a:solidFill>
                        </a:rPr>
                        <a:t>Public </a:t>
                      </a:r>
                      <a:r>
                        <a:rPr lang="en-US" b="1" dirty="0" err="1" smtClean="0">
                          <a:solidFill>
                            <a:schemeClr val="tx1"/>
                          </a:solidFill>
                        </a:rPr>
                        <a:t>infrastruc</a:t>
                      </a:r>
                      <a:r>
                        <a:rPr lang="en-US" b="1" dirty="0" smtClean="0">
                          <a:solidFill>
                            <a:schemeClr val="tx1"/>
                          </a:solidFill>
                        </a:rPr>
                        <a:t>.</a:t>
                      </a:r>
                      <a:endParaRPr lang="en-US" b="1" dirty="0">
                        <a:solidFill>
                          <a:schemeClr val="tx1"/>
                        </a:solidFill>
                      </a:endParaRPr>
                    </a:p>
                  </a:txBody>
                  <a:tcPr/>
                </a:tc>
                <a:tc>
                  <a:txBody>
                    <a:bodyPr/>
                    <a:lstStyle/>
                    <a:p>
                      <a:endParaRPr lang="en-US" b="1" dirty="0">
                        <a:solidFill>
                          <a:schemeClr val="tx1"/>
                        </a:solidFill>
                      </a:endParaRPr>
                    </a:p>
                  </a:txBody>
                  <a:tcPr/>
                </a:tc>
                <a:tc>
                  <a:txBody>
                    <a:bodyPr/>
                    <a:lstStyle/>
                    <a:p>
                      <a:r>
                        <a:rPr lang="en-US" b="1" dirty="0" smtClean="0">
                          <a:solidFill>
                            <a:schemeClr val="tx1"/>
                          </a:solidFill>
                        </a:rPr>
                        <a:t>2.0L    2.3C</a:t>
                      </a:r>
                      <a:endParaRPr lang="en-US" b="1" dirty="0">
                        <a:solidFill>
                          <a:schemeClr val="tx1"/>
                        </a:solidFill>
                      </a:endParaRPr>
                    </a:p>
                  </a:txBody>
                  <a:tcPr/>
                </a:tc>
                <a:tc>
                  <a:txBody>
                    <a:bodyPr/>
                    <a:lstStyle/>
                    <a:p>
                      <a:endParaRPr lang="en-US" b="1" dirty="0">
                        <a:solidFill>
                          <a:schemeClr val="tx1"/>
                        </a:solidFill>
                      </a:endParaRPr>
                    </a:p>
                  </a:txBody>
                  <a:tcPr/>
                </a:tc>
                <a:tc>
                  <a:txBody>
                    <a:bodyPr/>
                    <a:lstStyle/>
                    <a:p>
                      <a:endParaRPr lang="en-US" b="1" dirty="0">
                        <a:solidFill>
                          <a:schemeClr val="tx1"/>
                        </a:solidFill>
                      </a:endParaRPr>
                    </a:p>
                  </a:txBody>
                  <a:tcPr/>
                </a:tc>
              </a:tr>
              <a:tr h="384781">
                <a:tc>
                  <a:txBody>
                    <a:bodyPr/>
                    <a:lstStyle/>
                    <a:p>
                      <a:r>
                        <a:rPr lang="en-US" b="1" dirty="0" smtClean="0">
                          <a:solidFill>
                            <a:schemeClr val="tx1"/>
                          </a:solidFill>
                        </a:rPr>
                        <a:t>Protect farm/forest</a:t>
                      </a:r>
                      <a:endParaRPr lang="en-US" b="1" dirty="0">
                        <a:solidFill>
                          <a:schemeClr val="tx1"/>
                        </a:solidFill>
                      </a:endParaRPr>
                    </a:p>
                  </a:txBody>
                  <a:tcPr/>
                </a:tc>
                <a:tc>
                  <a:txBody>
                    <a:bodyPr/>
                    <a:lstStyle/>
                    <a:p>
                      <a:r>
                        <a:rPr lang="en-US" b="1" dirty="0" smtClean="0">
                          <a:solidFill>
                            <a:schemeClr val="tx1"/>
                          </a:solidFill>
                        </a:rPr>
                        <a:t>           1.7L</a:t>
                      </a:r>
                      <a:endParaRPr lang="en-US" b="1" dirty="0">
                        <a:solidFill>
                          <a:schemeClr val="tx1"/>
                        </a:solidFill>
                      </a:endParaRPr>
                    </a:p>
                  </a:txBody>
                  <a:tcPr/>
                </a:tc>
                <a:tc>
                  <a:txBody>
                    <a:bodyPr/>
                    <a:lstStyle/>
                    <a:p>
                      <a:endParaRPr lang="en-US" b="1" dirty="0">
                        <a:solidFill>
                          <a:schemeClr val="tx1"/>
                        </a:solidFill>
                      </a:endParaRPr>
                    </a:p>
                  </a:txBody>
                  <a:tcPr/>
                </a:tc>
                <a:tc>
                  <a:txBody>
                    <a:bodyPr/>
                    <a:lstStyle/>
                    <a:p>
                      <a:r>
                        <a:rPr lang="en-US" b="1" dirty="0" smtClean="0">
                          <a:solidFill>
                            <a:schemeClr val="tx1"/>
                          </a:solidFill>
                        </a:rPr>
                        <a:t>3.0C</a:t>
                      </a:r>
                      <a:endParaRPr lang="en-US" b="1" dirty="0">
                        <a:solidFill>
                          <a:schemeClr val="tx1"/>
                        </a:solidFill>
                      </a:endParaRPr>
                    </a:p>
                  </a:txBody>
                  <a:tcPr/>
                </a:tc>
                <a:tc>
                  <a:txBody>
                    <a:bodyPr/>
                    <a:lstStyle/>
                    <a:p>
                      <a:endParaRPr lang="en-US" b="1" dirty="0">
                        <a:solidFill>
                          <a:schemeClr val="tx1"/>
                        </a:solidFill>
                      </a:endParaRPr>
                    </a:p>
                  </a:txBody>
                  <a:tcPr/>
                </a:tc>
              </a:tr>
              <a:tr h="384781">
                <a:tc>
                  <a:txBody>
                    <a:bodyPr/>
                    <a:lstStyle/>
                    <a:p>
                      <a:r>
                        <a:rPr lang="en-US" b="1" dirty="0" smtClean="0">
                          <a:solidFill>
                            <a:schemeClr val="tx1"/>
                          </a:solidFill>
                        </a:rPr>
                        <a:t>Climate/</a:t>
                      </a:r>
                    </a:p>
                    <a:p>
                      <a:r>
                        <a:rPr lang="en-US" b="1" dirty="0" smtClean="0">
                          <a:solidFill>
                            <a:schemeClr val="tx1"/>
                          </a:solidFill>
                        </a:rPr>
                        <a:t>change our ways</a:t>
                      </a:r>
                      <a:endParaRPr lang="en-US" b="1" dirty="0">
                        <a:solidFill>
                          <a:schemeClr val="tx1"/>
                        </a:solidFill>
                      </a:endParaRPr>
                    </a:p>
                  </a:txBody>
                  <a:tcPr/>
                </a:tc>
                <a:tc>
                  <a:txBody>
                    <a:bodyPr/>
                    <a:lstStyle/>
                    <a:p>
                      <a:r>
                        <a:rPr lang="en-US" b="1" dirty="0" smtClean="0">
                          <a:solidFill>
                            <a:schemeClr val="tx1"/>
                          </a:solidFill>
                        </a:rPr>
                        <a:t>1.2 </a:t>
                      </a:r>
                      <a:r>
                        <a:rPr lang="en-US" b="1" smtClean="0">
                          <a:solidFill>
                            <a:schemeClr val="tx1"/>
                          </a:solidFill>
                        </a:rPr>
                        <a:t>L      1.8ALL                       </a:t>
                      </a:r>
                      <a:endParaRPr lang="en-US" b="1" dirty="0">
                        <a:solidFill>
                          <a:schemeClr val="tx1"/>
                        </a:solidFill>
                      </a:endParaRPr>
                    </a:p>
                  </a:txBody>
                  <a:tcPr/>
                </a:tc>
                <a:tc>
                  <a:txBody>
                    <a:bodyPr/>
                    <a:lstStyle/>
                    <a:p>
                      <a:r>
                        <a:rPr lang="en-US" b="1" dirty="0" smtClean="0">
                          <a:solidFill>
                            <a:schemeClr val="tx1"/>
                          </a:solidFill>
                        </a:rPr>
                        <a:t>                 2.8C</a:t>
                      </a:r>
                      <a:endParaRPr lang="en-US" b="1" dirty="0">
                        <a:solidFill>
                          <a:schemeClr val="tx1"/>
                        </a:solidFill>
                      </a:endParaRPr>
                    </a:p>
                  </a:txBody>
                  <a:tcPr/>
                </a:tc>
                <a:tc>
                  <a:txBody>
                    <a:bodyPr/>
                    <a:lstStyle/>
                    <a:p>
                      <a:r>
                        <a:rPr lang="en-US" b="1" dirty="0" smtClean="0">
                          <a:solidFill>
                            <a:schemeClr val="tx1"/>
                          </a:solidFill>
                        </a:rPr>
                        <a:t>   </a:t>
                      </a:r>
                      <a:endParaRPr lang="en-US" b="1" dirty="0">
                        <a:solidFill>
                          <a:schemeClr val="tx1"/>
                        </a:solidFill>
                      </a:endParaRPr>
                    </a:p>
                  </a:txBody>
                  <a:tcPr/>
                </a:tc>
                <a:tc>
                  <a:txBody>
                    <a:bodyPr/>
                    <a:lstStyle/>
                    <a:p>
                      <a:endParaRPr lang="en-US" b="1" dirty="0">
                        <a:solidFill>
                          <a:schemeClr val="tx1"/>
                        </a:solidFill>
                      </a:endParaRPr>
                    </a:p>
                  </a:txBody>
                  <a:tcPr/>
                </a:tc>
              </a:tr>
            </a:tbl>
          </a:graphicData>
        </a:graphic>
      </p:graphicFrame>
      <p:sp>
        <p:nvSpPr>
          <p:cNvPr id="4" name="Slide Number Placeholder 3"/>
          <p:cNvSpPr>
            <a:spLocks noGrp="1"/>
          </p:cNvSpPr>
          <p:nvPr>
            <p:ph type="sldNum" sz="quarter" idx="12"/>
          </p:nvPr>
        </p:nvSpPr>
        <p:spPr>
          <a:xfrm>
            <a:off x="7620000" y="6096000"/>
            <a:ext cx="914400" cy="533399"/>
          </a:xfrm>
        </p:spPr>
        <p:txBody>
          <a:bodyPr/>
          <a:lstStyle/>
          <a:p>
            <a:fld id="{0F2C2993-BA2E-448B-BF1A-52BD69AD785E}" type="slidenum">
              <a:rPr lang="en-US" sz="3600" smtClean="0">
                <a:solidFill>
                  <a:prstClr val="black"/>
                </a:solidFill>
              </a:rPr>
              <a:pPr/>
              <a:t>49</a:t>
            </a:fld>
            <a:endParaRPr lang="en-US" sz="3600" dirty="0">
              <a:solidFill>
                <a:prstClr val="black"/>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pPr>
              <a:defRPr/>
            </a:pPr>
            <a:fld id="{3535C62A-B8CF-4E1C-932B-B713AF0213DD}" type="slidenum">
              <a:rPr lang="en-US"/>
              <a:pPr>
                <a:defRPr/>
              </a:pPr>
              <a:t>5</a:t>
            </a:fld>
            <a:endParaRPr lang="en-US" dirty="0"/>
          </a:p>
        </p:txBody>
      </p:sp>
      <p:sp>
        <p:nvSpPr>
          <p:cNvPr id="40963" name="Rectangle 2"/>
          <p:cNvSpPr>
            <a:spLocks noGrp="1" noChangeArrowheads="1"/>
          </p:cNvSpPr>
          <p:nvPr>
            <p:ph type="title" idx="4294967295"/>
          </p:nvPr>
        </p:nvSpPr>
        <p:spPr bwMode="auto">
          <a:xfrm>
            <a:off x="0" y="381000"/>
            <a:ext cx="9144000" cy="5486400"/>
          </a:xfrm>
          <a:prstGeom prst="rect">
            <a:avLst/>
          </a:prstGeom>
          <a:noFill/>
          <a:ln>
            <a:miter lim="800000"/>
            <a:headEnd/>
            <a:tailEnd/>
          </a:ln>
        </p:spPr>
        <p:txBody>
          <a:bodyPr/>
          <a:lstStyle/>
          <a:p>
            <a:r>
              <a:rPr lang="en-US" sz="3600" dirty="0" smtClean="0"/>
              <a:t>Variety of question styles used:</a:t>
            </a:r>
            <a:br>
              <a:rPr lang="en-US" sz="3600" dirty="0" smtClean="0"/>
            </a:br>
            <a:r>
              <a:rPr lang="en-US" sz="3600" dirty="0" smtClean="0"/>
              <a:t>            -Strength of Agreement matrix</a:t>
            </a:r>
            <a:br>
              <a:rPr lang="en-US" sz="3600" dirty="0" smtClean="0"/>
            </a:br>
            <a:r>
              <a:rPr lang="en-US" sz="3600" dirty="0" smtClean="0"/>
              <a:t>-Probability/Desirability                                           -Open  ended  response            </a:t>
            </a:r>
            <a:br>
              <a:rPr lang="en-US" sz="3600" dirty="0" smtClean="0"/>
            </a:br>
            <a:r>
              <a:rPr lang="en-US" sz="3600" dirty="0" smtClean="0"/>
              <a:t>           -Forced Choice Question Style</a:t>
            </a:r>
            <a:br>
              <a:rPr lang="en-US" sz="3600" dirty="0" smtClean="0"/>
            </a:br>
            <a:r>
              <a:rPr lang="en-US" sz="3600" dirty="0" smtClean="0"/>
              <a:t/>
            </a:r>
            <a:br>
              <a:rPr lang="en-US" sz="3600" dirty="0" smtClean="0"/>
            </a:br>
            <a:r>
              <a:rPr lang="en-US" sz="2800" dirty="0" smtClean="0"/>
              <a:t>Three examples of Forced Choice</a:t>
            </a:r>
            <a:br>
              <a:rPr lang="en-US" sz="2800" dirty="0" smtClean="0"/>
            </a:br>
            <a:r>
              <a:rPr lang="en-US" sz="2800" dirty="0" smtClean="0"/>
              <a:t>Which statement do you agree with more even if neither represents your view exactly?</a:t>
            </a:r>
            <a:br>
              <a:rPr lang="en-US" sz="2800" dirty="0" smtClean="0"/>
            </a:br>
            <a:r>
              <a:rPr lang="en-US" sz="2800" dirty="0" smtClean="0"/>
              <a:t>(Ordering randomized &amp; A/B rotates)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229600" cy="1143000"/>
          </a:xfrm>
        </p:spPr>
        <p:txBody>
          <a:bodyPr>
            <a:normAutofit fontScale="90000"/>
          </a:bodyPr>
          <a:lstStyle/>
          <a:p>
            <a:r>
              <a:rPr lang="en-US" dirty="0" smtClean="0"/>
              <a:t>How policy makers and individuals can use this information:</a:t>
            </a:r>
            <a:endParaRPr lang="en-US" dirty="0"/>
          </a:p>
        </p:txBody>
      </p:sp>
      <p:sp>
        <p:nvSpPr>
          <p:cNvPr id="3" name="Content Placeholder 2"/>
          <p:cNvSpPr>
            <a:spLocks noGrp="1"/>
          </p:cNvSpPr>
          <p:nvPr>
            <p:ph idx="1"/>
          </p:nvPr>
        </p:nvSpPr>
        <p:spPr/>
        <p:txBody>
          <a:bodyPr>
            <a:noAutofit/>
          </a:bodyPr>
          <a:lstStyle/>
          <a:p>
            <a:r>
              <a:rPr lang="en-US" sz="4000" dirty="0" smtClean="0"/>
              <a:t>Policy makers (governments). Use sophisticated, reliable public polls to help define government policy.</a:t>
            </a:r>
          </a:p>
          <a:p>
            <a:endParaRPr lang="en-US" sz="4000" dirty="0" smtClean="0"/>
          </a:p>
          <a:p>
            <a:r>
              <a:rPr lang="en-US" sz="4000" dirty="0" smtClean="0"/>
              <a:t>Individuals .  Form a new type of political party that will give them greater political power.</a:t>
            </a:r>
            <a:endParaRPr lang="en-US" sz="4000" dirty="0"/>
          </a:p>
        </p:txBody>
      </p:sp>
      <p:sp>
        <p:nvSpPr>
          <p:cNvPr id="4" name="Slide Number Placeholder 3"/>
          <p:cNvSpPr>
            <a:spLocks noGrp="1"/>
          </p:cNvSpPr>
          <p:nvPr>
            <p:ph type="sldNum" sz="quarter" idx="12"/>
          </p:nvPr>
        </p:nvSpPr>
        <p:spPr>
          <a:xfrm>
            <a:off x="8077200" y="6172201"/>
            <a:ext cx="457200" cy="380999"/>
          </a:xfrm>
        </p:spPr>
        <p:txBody>
          <a:bodyPr/>
          <a:lstStyle/>
          <a:p>
            <a:fld id="{0F2C2993-BA2E-448B-BF1A-52BD69AD785E}" type="slidenum">
              <a:rPr lang="en-US" sz="3200" smtClean="0">
                <a:solidFill>
                  <a:prstClr val="black"/>
                </a:solidFill>
              </a:rPr>
              <a:pPr/>
              <a:t>50</a:t>
            </a:fld>
            <a:endParaRPr lang="en-US" sz="3200" dirty="0">
              <a:solidFill>
                <a:prstClr val="black"/>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762000"/>
          </a:xfrm>
        </p:spPr>
        <p:txBody>
          <a:bodyPr>
            <a:normAutofit fontScale="90000"/>
          </a:bodyPr>
          <a:lstStyle/>
          <a:p>
            <a:r>
              <a:rPr lang="en-US" dirty="0" smtClean="0"/>
              <a:t>New type of political party:</a:t>
            </a:r>
            <a:endParaRPr lang="en-US" dirty="0"/>
          </a:p>
        </p:txBody>
      </p:sp>
      <p:sp>
        <p:nvSpPr>
          <p:cNvPr id="3" name="Content Placeholder 2"/>
          <p:cNvSpPr>
            <a:spLocks noGrp="1"/>
          </p:cNvSpPr>
          <p:nvPr>
            <p:ph idx="1"/>
          </p:nvPr>
        </p:nvSpPr>
        <p:spPr>
          <a:xfrm>
            <a:off x="0" y="1447800"/>
            <a:ext cx="8686800" cy="4953000"/>
          </a:xfrm>
        </p:spPr>
        <p:txBody>
          <a:bodyPr>
            <a:noAutofit/>
          </a:bodyPr>
          <a:lstStyle/>
          <a:p>
            <a:r>
              <a:rPr lang="en-US" sz="3200" b="1" dirty="0" smtClean="0"/>
              <a:t>Unite both liberals and conservatives.</a:t>
            </a:r>
          </a:p>
          <a:p>
            <a:r>
              <a:rPr lang="en-US" sz="3200" b="1" dirty="0" smtClean="0"/>
              <a:t>Use mean scores on polls of public and party members to define platform, policy agenda.</a:t>
            </a:r>
          </a:p>
          <a:p>
            <a:r>
              <a:rPr lang="en-US" sz="3200" b="1" dirty="0" smtClean="0"/>
              <a:t>Groom party members for elective office.</a:t>
            </a:r>
          </a:p>
          <a:p>
            <a:r>
              <a:rPr lang="en-US" sz="3200" b="1" dirty="0" smtClean="0"/>
              <a:t>Require candidate devotion to party agenda.</a:t>
            </a:r>
          </a:p>
          <a:p>
            <a:r>
              <a:rPr lang="en-US" sz="3200" b="1" dirty="0" smtClean="0"/>
              <a:t>Fund candidate campaigns only from party member dues.</a:t>
            </a:r>
            <a:endParaRPr lang="en-US" sz="3200" b="1" dirty="0"/>
          </a:p>
        </p:txBody>
      </p:sp>
      <p:sp>
        <p:nvSpPr>
          <p:cNvPr id="4" name="Slide Number Placeholder 3"/>
          <p:cNvSpPr>
            <a:spLocks noGrp="1"/>
          </p:cNvSpPr>
          <p:nvPr>
            <p:ph type="sldNum" sz="quarter" idx="12"/>
          </p:nvPr>
        </p:nvSpPr>
        <p:spPr>
          <a:xfrm>
            <a:off x="7848600" y="6019800"/>
            <a:ext cx="762000" cy="609600"/>
          </a:xfrm>
        </p:spPr>
        <p:txBody>
          <a:bodyPr/>
          <a:lstStyle/>
          <a:p>
            <a:fld id="{0F2C2993-BA2E-448B-BF1A-52BD69AD785E}" type="slidenum">
              <a:rPr lang="en-US" sz="3600" smtClean="0">
                <a:solidFill>
                  <a:prstClr val="black"/>
                </a:solidFill>
              </a:rPr>
              <a:pPr/>
              <a:t>51</a:t>
            </a:fld>
            <a:endParaRPr lang="en-US" sz="3600" dirty="0">
              <a:solidFill>
                <a:prstClr val="black"/>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Papers for details are:</a:t>
            </a:r>
            <a:br>
              <a:rPr lang="en-US" dirty="0" smtClean="0"/>
            </a:br>
            <a:endParaRPr lang="en-US" dirty="0"/>
          </a:p>
        </p:txBody>
      </p:sp>
      <p:sp>
        <p:nvSpPr>
          <p:cNvPr id="3" name="Content Placeholder 2"/>
          <p:cNvSpPr>
            <a:spLocks noGrp="1"/>
          </p:cNvSpPr>
          <p:nvPr>
            <p:ph idx="1"/>
          </p:nvPr>
        </p:nvSpPr>
        <p:spPr/>
        <p:txBody>
          <a:bodyPr>
            <a:normAutofit fontScale="92500"/>
          </a:bodyPr>
          <a:lstStyle/>
          <a:p>
            <a:r>
              <a:rPr lang="en-US" sz="4800" dirty="0" smtClean="0"/>
              <a:t>On my web site,  </a:t>
            </a:r>
            <a:r>
              <a:rPr lang="en-US" sz="4800" dirty="0" err="1" smtClean="0"/>
              <a:t>Politicalpsychologyresearch</a:t>
            </a:r>
            <a:r>
              <a:rPr lang="en-US" sz="4800" dirty="0" smtClean="0"/>
              <a:t>.</a:t>
            </a:r>
          </a:p>
          <a:p>
            <a:r>
              <a:rPr lang="en-US" sz="4800" dirty="0" smtClean="0"/>
              <a:t>com.</a:t>
            </a:r>
          </a:p>
          <a:p>
            <a:endParaRPr lang="en-US" sz="4800" dirty="0" smtClean="0"/>
          </a:p>
          <a:p>
            <a:r>
              <a:rPr lang="en-US" sz="4800" dirty="0" smtClean="0"/>
              <a:t> E.g. Publications #32, 39 &amp; 41.</a:t>
            </a:r>
            <a:endParaRPr lang="en-US" sz="4800" dirty="0"/>
          </a:p>
        </p:txBody>
      </p:sp>
      <p:sp>
        <p:nvSpPr>
          <p:cNvPr id="4" name="Slide Number Placeholder 3"/>
          <p:cNvSpPr>
            <a:spLocks noGrp="1"/>
          </p:cNvSpPr>
          <p:nvPr>
            <p:ph type="sldNum" sz="quarter" idx="12"/>
          </p:nvPr>
        </p:nvSpPr>
        <p:spPr/>
        <p:txBody>
          <a:bodyPr/>
          <a:lstStyle/>
          <a:p>
            <a:fld id="{0F2C2993-BA2E-448B-BF1A-52BD69AD785E}" type="slidenum">
              <a:rPr lang="en-US" sz="3600" smtClean="0">
                <a:solidFill>
                  <a:prstClr val="black"/>
                </a:solidFill>
              </a:rPr>
              <a:pPr/>
              <a:t>52</a:t>
            </a:fld>
            <a:endParaRPr lang="en-US" sz="3600" dirty="0">
              <a:solidFill>
                <a:prstClr val="black"/>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04088"/>
            <a:ext cx="8153400" cy="1886712"/>
          </a:xfrm>
        </p:spPr>
        <p:txBody>
          <a:bodyPr>
            <a:normAutofit fontScale="90000"/>
          </a:bodyPr>
          <a:lstStyle/>
          <a:p>
            <a:r>
              <a:rPr lang="en-US" sz="4400" dirty="0" smtClean="0">
                <a:solidFill>
                  <a:schemeClr val="tx1"/>
                </a:solidFill>
              </a:rPr>
              <a:t>Book:</a:t>
            </a:r>
            <a:r>
              <a:rPr lang="en-US" sz="4400" dirty="0" smtClean="0">
                <a:solidFill>
                  <a:srgbClr val="FF0000"/>
                </a:solidFill>
              </a:rPr>
              <a:t> “</a:t>
            </a:r>
            <a:r>
              <a:rPr lang="en-US" sz="4400" b="1" dirty="0" smtClean="0">
                <a:solidFill>
                  <a:srgbClr val="FF0000"/>
                </a:solidFill>
              </a:rPr>
              <a:t>Party Time!  </a:t>
            </a:r>
            <a:r>
              <a:rPr lang="en-US" sz="4400" dirty="0" smtClean="0">
                <a:solidFill>
                  <a:srgbClr val="FF0000"/>
                </a:solidFill>
              </a:rPr>
              <a:t>How you can enjoy creating common good democracy, right now.</a:t>
            </a:r>
            <a:endParaRPr lang="en-US" sz="4400" dirty="0">
              <a:solidFill>
                <a:srgbClr val="FF0000"/>
              </a:solidFill>
            </a:endParaRPr>
          </a:p>
        </p:txBody>
      </p:sp>
      <p:sp>
        <p:nvSpPr>
          <p:cNvPr id="3" name="Content Placeholder 2"/>
          <p:cNvSpPr>
            <a:spLocks noGrp="1"/>
          </p:cNvSpPr>
          <p:nvPr>
            <p:ph idx="1"/>
          </p:nvPr>
        </p:nvSpPr>
        <p:spPr>
          <a:xfrm>
            <a:off x="381000" y="2895600"/>
            <a:ext cx="8229600" cy="3352800"/>
          </a:xfrm>
        </p:spPr>
        <p:txBody>
          <a:bodyPr/>
          <a:lstStyle/>
          <a:p>
            <a:r>
              <a:rPr lang="en-US" b="1" dirty="0" smtClean="0"/>
              <a:t>Self-publish in paperback and electronic.</a:t>
            </a:r>
          </a:p>
          <a:p>
            <a:r>
              <a:rPr lang="en-US" b="1" dirty="0" smtClean="0"/>
              <a:t>Via Amazon.</a:t>
            </a:r>
          </a:p>
          <a:p>
            <a:r>
              <a:rPr lang="en-US" b="1" dirty="0" smtClean="0"/>
              <a:t>Soon.</a:t>
            </a:r>
          </a:p>
          <a:p>
            <a:r>
              <a:rPr lang="en-US" b="1" dirty="0" smtClean="0"/>
              <a:t>Bill </a:t>
            </a:r>
            <a:r>
              <a:rPr lang="en-US" b="1" dirty="0" err="1" smtClean="0"/>
              <a:t>McConochie</a:t>
            </a:r>
            <a:endParaRPr lang="en-US" b="1" dirty="0" smtClean="0"/>
          </a:p>
          <a:p>
            <a:r>
              <a:rPr lang="en-US" b="1" dirty="0" smtClean="0"/>
              <a:t>Bill  at   Politicalpsychologyresearch.com.</a:t>
            </a:r>
          </a:p>
          <a:p>
            <a:r>
              <a:rPr lang="en-US" b="1" dirty="0" smtClean="0"/>
              <a:t>Ph  541-686-9934</a:t>
            </a:r>
            <a:endParaRPr lang="en-US" b="1" dirty="0"/>
          </a:p>
        </p:txBody>
      </p:sp>
      <p:sp>
        <p:nvSpPr>
          <p:cNvPr id="4" name="Slide Number Placeholder 3"/>
          <p:cNvSpPr>
            <a:spLocks noGrp="1"/>
          </p:cNvSpPr>
          <p:nvPr>
            <p:ph type="sldNum" sz="quarter" idx="12"/>
          </p:nvPr>
        </p:nvSpPr>
        <p:spPr/>
        <p:txBody>
          <a:bodyPr/>
          <a:lstStyle/>
          <a:p>
            <a:fld id="{0F2C2993-BA2E-448B-BF1A-52BD69AD785E}" type="slidenum">
              <a:rPr lang="en-US" sz="3600" smtClean="0">
                <a:solidFill>
                  <a:prstClr val="black"/>
                </a:solidFill>
              </a:rPr>
              <a:pPr/>
              <a:t>53</a:t>
            </a:fld>
            <a:endParaRPr lang="en-US" sz="3600" dirty="0">
              <a:solidFill>
                <a:prstClr val="black"/>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79ADD4D8-7883-4987-BE07-8D9B22169689}" type="slidenum">
              <a:rPr lang="en-US"/>
              <a:pPr>
                <a:defRPr/>
              </a:pPr>
              <a:t>6</a:t>
            </a:fld>
            <a:endParaRPr lang="en-US" dirty="0"/>
          </a:p>
        </p:txBody>
      </p:sp>
      <p:sp>
        <p:nvSpPr>
          <p:cNvPr id="4100" name="TextBox 3"/>
          <p:cNvSpPr txBox="1">
            <a:spLocks noChangeArrowheads="1"/>
          </p:cNvSpPr>
          <p:nvPr/>
        </p:nvSpPr>
        <p:spPr bwMode="auto">
          <a:xfrm>
            <a:off x="8305800" y="0"/>
            <a:ext cx="838200" cy="338138"/>
          </a:xfrm>
          <a:prstGeom prst="rect">
            <a:avLst/>
          </a:prstGeom>
          <a:noFill/>
          <a:ln w="9525">
            <a:noFill/>
            <a:miter lim="800000"/>
            <a:headEnd/>
            <a:tailEnd/>
          </a:ln>
        </p:spPr>
        <p:txBody>
          <a:bodyPr>
            <a:spAutoFit/>
          </a:bodyPr>
          <a:lstStyle/>
          <a:p>
            <a:r>
              <a:rPr lang="en-US" sz="1600">
                <a:latin typeface="Calibri" pitchFamily="34" charset="0"/>
              </a:rPr>
              <a:t>S1-Q28</a:t>
            </a:r>
          </a:p>
        </p:txBody>
      </p:sp>
      <p:graphicFrame>
        <p:nvGraphicFramePr>
          <p:cNvPr id="4098" name="Content Placeholder 3"/>
          <p:cNvGraphicFramePr>
            <a:graphicFrameLocks noGrp="1"/>
          </p:cNvGraphicFramePr>
          <p:nvPr>
            <p:ph idx="4294967295"/>
          </p:nvPr>
        </p:nvGraphicFramePr>
        <p:xfrm>
          <a:off x="457200" y="1828800"/>
          <a:ext cx="8432800" cy="4165600"/>
        </p:xfrm>
        <a:graphic>
          <a:graphicData uri="http://schemas.openxmlformats.org/presentationml/2006/ole">
            <p:oleObj spid="_x0000_s114690" name="Chart" r:id="rId4" imgW="5819775" imgH="3495675" progId="Excel.Sheet.8">
              <p:embed/>
            </p:oleObj>
          </a:graphicData>
        </a:graphic>
      </p:graphicFrame>
      <p:sp>
        <p:nvSpPr>
          <p:cNvPr id="4101" name="TextBox 4"/>
          <p:cNvSpPr txBox="1">
            <a:spLocks noChangeArrowheads="1"/>
          </p:cNvSpPr>
          <p:nvPr/>
        </p:nvSpPr>
        <p:spPr bwMode="auto">
          <a:xfrm>
            <a:off x="457200" y="533400"/>
            <a:ext cx="3886200" cy="1292662"/>
          </a:xfrm>
          <a:prstGeom prst="rect">
            <a:avLst/>
          </a:prstGeom>
          <a:solidFill>
            <a:srgbClr val="FCDE5E"/>
          </a:solidFill>
          <a:ln w="76200">
            <a:solidFill>
              <a:schemeClr val="accent2"/>
            </a:solidFill>
            <a:miter lim="800000"/>
            <a:headEnd/>
            <a:tailEnd/>
          </a:ln>
        </p:spPr>
        <p:txBody>
          <a:bodyPr wrap="square">
            <a:spAutoFit/>
          </a:bodyPr>
          <a:lstStyle/>
          <a:p>
            <a:r>
              <a:rPr lang="en-US" b="1" dirty="0">
                <a:latin typeface="Calibri" pitchFamily="34" charset="0"/>
              </a:rPr>
              <a:t>Statement A: </a:t>
            </a:r>
          </a:p>
          <a:p>
            <a:r>
              <a:rPr lang="en-US" sz="2000" b="1" dirty="0" smtClean="0">
                <a:latin typeface="Calibri" pitchFamily="34" charset="0"/>
              </a:rPr>
              <a:t>Economic Growth should be given priority even if the environment suffers to some extent</a:t>
            </a:r>
            <a:endParaRPr lang="en-US" sz="2000" b="1" dirty="0">
              <a:latin typeface="Calibri" pitchFamily="34" charset="0"/>
            </a:endParaRPr>
          </a:p>
        </p:txBody>
      </p:sp>
      <p:sp>
        <p:nvSpPr>
          <p:cNvPr id="4102" name="TextBox 5"/>
          <p:cNvSpPr txBox="1">
            <a:spLocks noChangeArrowheads="1"/>
          </p:cNvSpPr>
          <p:nvPr/>
        </p:nvSpPr>
        <p:spPr bwMode="auto">
          <a:xfrm>
            <a:off x="4648200" y="533400"/>
            <a:ext cx="3962400" cy="1292662"/>
          </a:xfrm>
          <a:prstGeom prst="rect">
            <a:avLst/>
          </a:prstGeom>
          <a:solidFill>
            <a:srgbClr val="63FE2C"/>
          </a:solidFill>
          <a:ln w="76200">
            <a:solidFill>
              <a:srgbClr val="30B301"/>
            </a:solidFill>
            <a:miter lim="800000"/>
            <a:headEnd/>
            <a:tailEnd/>
          </a:ln>
        </p:spPr>
        <p:txBody>
          <a:bodyPr wrap="square">
            <a:spAutoFit/>
          </a:bodyPr>
          <a:lstStyle/>
          <a:p>
            <a:r>
              <a:rPr lang="en-US" b="1" dirty="0">
                <a:latin typeface="Calibri" pitchFamily="34" charset="0"/>
              </a:rPr>
              <a:t>Statement B: </a:t>
            </a:r>
          </a:p>
          <a:p>
            <a:r>
              <a:rPr lang="en-US" sz="2000" b="1" dirty="0" smtClean="0">
                <a:latin typeface="Calibri" pitchFamily="34" charset="0"/>
              </a:rPr>
              <a:t>Protection of the environment should be given priority even at the risk of slowing economic growth</a:t>
            </a:r>
            <a:endParaRPr lang="en-US" sz="2000" b="1" dirty="0">
              <a:latin typeface="Calibri" pitchFamily="34" charset="0"/>
            </a:endParaRPr>
          </a:p>
        </p:txBody>
      </p:sp>
      <p:sp>
        <p:nvSpPr>
          <p:cNvPr id="4103" name="TextBox 1"/>
          <p:cNvSpPr txBox="1">
            <a:spLocks noChangeArrowheads="1"/>
          </p:cNvSpPr>
          <p:nvPr/>
        </p:nvSpPr>
        <p:spPr bwMode="auto">
          <a:xfrm>
            <a:off x="-533400" y="0"/>
            <a:ext cx="9677400" cy="457200"/>
          </a:xfrm>
          <a:prstGeom prst="rect">
            <a:avLst/>
          </a:prstGeom>
          <a:noFill/>
          <a:ln w="9525">
            <a:noFill/>
            <a:miter lim="800000"/>
            <a:headEnd/>
            <a:tailEnd/>
          </a:ln>
        </p:spPr>
        <p:txBody>
          <a:bodyPr>
            <a:spAutoFit/>
          </a:bodyPr>
          <a:lstStyle/>
          <a:p>
            <a:pPr algn="ctr"/>
            <a:r>
              <a:rPr lang="en-US" sz="2400" b="1">
                <a:latin typeface="Calibri" pitchFamily="34" charset="0"/>
              </a:rPr>
              <a:t>Which statement comes closest to your view?</a:t>
            </a:r>
            <a:r>
              <a:rPr lang="en-US" sz="2200" b="1">
                <a:latin typeface="Calibri" pitchFamily="34" charset="0"/>
              </a:rPr>
              <a:t>  </a:t>
            </a:r>
            <a:endParaRPr lang="en-US" b="1">
              <a:latin typeface="Calibri" pitchFamily="34" charset="0"/>
            </a:endParaRPr>
          </a:p>
        </p:txBody>
      </p:sp>
      <p:sp>
        <p:nvSpPr>
          <p:cNvPr id="4104" name="Text Box 7"/>
          <p:cNvSpPr txBox="1">
            <a:spLocks noChangeArrowheads="1"/>
          </p:cNvSpPr>
          <p:nvPr/>
        </p:nvSpPr>
        <p:spPr bwMode="auto">
          <a:xfrm>
            <a:off x="6172200" y="2514600"/>
            <a:ext cx="2209800" cy="833438"/>
          </a:xfrm>
          <a:prstGeom prst="rect">
            <a:avLst/>
          </a:prstGeom>
          <a:solidFill>
            <a:schemeClr val="bg2"/>
          </a:solidFill>
          <a:ln w="9525">
            <a:solidFill>
              <a:srgbClr val="000000"/>
            </a:solidFill>
            <a:miter lim="800000"/>
            <a:headEnd/>
            <a:tailEnd/>
          </a:ln>
        </p:spPr>
        <p:txBody>
          <a:bodyPr tIns="0" rIns="0" bIns="0">
            <a:spAutoFit/>
          </a:bodyPr>
          <a:lstStyle/>
          <a:p>
            <a:r>
              <a:rPr lang="en-US" dirty="0" smtClean="0"/>
              <a:t>Color Tone </a:t>
            </a:r>
            <a:r>
              <a:rPr lang="en-US" dirty="0"/>
              <a:t>Key:</a:t>
            </a:r>
          </a:p>
          <a:p>
            <a:r>
              <a:rPr lang="en-US" dirty="0"/>
              <a:t>Light: Lean towards</a:t>
            </a:r>
          </a:p>
          <a:p>
            <a:r>
              <a:rPr lang="en-US" dirty="0"/>
              <a:t>Dark: Feel strongly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BEFFA2B7-9377-4C9F-AC61-D2C1950F478A}" type="slidenum">
              <a:rPr lang="en-US"/>
              <a:pPr>
                <a:defRPr/>
              </a:pPr>
              <a:t>7</a:t>
            </a:fld>
            <a:endParaRPr lang="en-US" dirty="0"/>
          </a:p>
        </p:txBody>
      </p:sp>
      <p:graphicFrame>
        <p:nvGraphicFramePr>
          <p:cNvPr id="3074" name="Content Placeholder 3"/>
          <p:cNvGraphicFramePr>
            <a:graphicFrameLocks noGrp="1"/>
          </p:cNvGraphicFramePr>
          <p:nvPr>
            <p:ph idx="4294967295"/>
          </p:nvPr>
        </p:nvGraphicFramePr>
        <p:xfrm>
          <a:off x="0" y="2286000"/>
          <a:ext cx="9144000" cy="3962400"/>
        </p:xfrm>
        <a:graphic>
          <a:graphicData uri="http://schemas.openxmlformats.org/presentationml/2006/ole">
            <p:oleObj spid="_x0000_s3074" name="Chart" r:id="rId4" imgW="5972175" imgH="3609975" progId="Excel.Sheet.8">
              <p:embed/>
            </p:oleObj>
          </a:graphicData>
        </a:graphic>
      </p:graphicFrame>
      <p:sp>
        <p:nvSpPr>
          <p:cNvPr id="3076" name="TextBox 4"/>
          <p:cNvSpPr txBox="1">
            <a:spLocks noChangeArrowheads="1"/>
          </p:cNvSpPr>
          <p:nvPr/>
        </p:nvSpPr>
        <p:spPr bwMode="auto">
          <a:xfrm>
            <a:off x="1066800" y="838200"/>
            <a:ext cx="3429000" cy="1479550"/>
          </a:xfrm>
          <a:prstGeom prst="rect">
            <a:avLst/>
          </a:prstGeom>
          <a:solidFill>
            <a:srgbClr val="FFCC66"/>
          </a:solidFill>
          <a:ln w="76200">
            <a:solidFill>
              <a:schemeClr val="accent2"/>
            </a:solidFill>
            <a:miter lim="800000"/>
            <a:headEnd/>
            <a:tailEnd/>
          </a:ln>
        </p:spPr>
        <p:txBody>
          <a:bodyPr>
            <a:spAutoFit/>
          </a:bodyPr>
          <a:lstStyle/>
          <a:p>
            <a:r>
              <a:rPr lang="en-US" sz="1400" b="1">
                <a:latin typeface="Calibri" pitchFamily="34" charset="0"/>
              </a:rPr>
              <a:t>Statement A: </a:t>
            </a:r>
          </a:p>
          <a:p>
            <a:r>
              <a:rPr lang="en-US" b="1">
                <a:latin typeface="Calibri" pitchFamily="34" charset="0"/>
              </a:rPr>
              <a:t>Economic growth should be given priority even if the environment suffers to some extent</a:t>
            </a:r>
          </a:p>
        </p:txBody>
      </p:sp>
      <p:sp>
        <p:nvSpPr>
          <p:cNvPr id="3077" name="TextBox 5"/>
          <p:cNvSpPr txBox="1">
            <a:spLocks noChangeArrowheads="1"/>
          </p:cNvSpPr>
          <p:nvPr/>
        </p:nvSpPr>
        <p:spPr bwMode="auto">
          <a:xfrm>
            <a:off x="5334000" y="838200"/>
            <a:ext cx="3200400" cy="1479550"/>
          </a:xfrm>
          <a:prstGeom prst="rect">
            <a:avLst/>
          </a:prstGeom>
          <a:solidFill>
            <a:srgbClr val="CCFF99"/>
          </a:solidFill>
          <a:ln w="76200">
            <a:solidFill>
              <a:srgbClr val="63FE2C"/>
            </a:solidFill>
            <a:miter lim="800000"/>
            <a:headEnd/>
            <a:tailEnd/>
          </a:ln>
        </p:spPr>
        <p:txBody>
          <a:bodyPr lIns="45720" rIns="45720">
            <a:spAutoFit/>
          </a:bodyPr>
          <a:lstStyle/>
          <a:p>
            <a:r>
              <a:rPr lang="en-US" sz="1400" b="1">
                <a:latin typeface="Calibri" pitchFamily="34" charset="0"/>
              </a:rPr>
              <a:t>Statement B: </a:t>
            </a:r>
          </a:p>
          <a:p>
            <a:r>
              <a:rPr lang="en-US" b="1">
                <a:latin typeface="Calibri" pitchFamily="34" charset="0"/>
              </a:rPr>
              <a:t>Protection of the environment should be given priority even</a:t>
            </a:r>
          </a:p>
          <a:p>
            <a:r>
              <a:rPr lang="en-US" b="1">
                <a:latin typeface="Calibri" pitchFamily="34" charset="0"/>
              </a:rPr>
              <a:t>at the risk of slowing economic growth</a:t>
            </a:r>
          </a:p>
        </p:txBody>
      </p:sp>
      <p:sp>
        <p:nvSpPr>
          <p:cNvPr id="3078" name="TextBox 6"/>
          <p:cNvSpPr txBox="1">
            <a:spLocks noChangeArrowheads="1"/>
          </p:cNvSpPr>
          <p:nvPr/>
        </p:nvSpPr>
        <p:spPr bwMode="auto">
          <a:xfrm>
            <a:off x="533400" y="0"/>
            <a:ext cx="7772400" cy="731838"/>
          </a:xfrm>
          <a:prstGeom prst="rect">
            <a:avLst/>
          </a:prstGeom>
          <a:noFill/>
          <a:ln w="9525">
            <a:noFill/>
            <a:miter lim="800000"/>
            <a:headEnd/>
            <a:tailEnd/>
          </a:ln>
        </p:spPr>
        <p:txBody>
          <a:bodyPr>
            <a:spAutoFit/>
          </a:bodyPr>
          <a:lstStyle/>
          <a:p>
            <a:pPr algn="ctr"/>
            <a:r>
              <a:rPr lang="en-US" sz="2400" b="1">
                <a:latin typeface="Calibri" pitchFamily="34" charset="0"/>
              </a:rPr>
              <a:t>Which statement comes closest to your view? </a:t>
            </a:r>
          </a:p>
          <a:p>
            <a:pPr algn="ctr"/>
            <a:r>
              <a:rPr lang="en-US">
                <a:latin typeface="Calibri" pitchFamily="34" charset="0"/>
              </a:rPr>
              <a:t>(statements always rotate)</a:t>
            </a:r>
            <a:endParaRPr lang="en-US" sz="2400" b="1">
              <a:latin typeface="Calibri" pitchFamily="34" charset="0"/>
            </a:endParaRPr>
          </a:p>
        </p:txBody>
      </p:sp>
      <p:sp>
        <p:nvSpPr>
          <p:cNvPr id="3079" name="TextBox 7"/>
          <p:cNvSpPr txBox="1">
            <a:spLocks noChangeArrowheads="1"/>
          </p:cNvSpPr>
          <p:nvPr/>
        </p:nvSpPr>
        <p:spPr bwMode="auto">
          <a:xfrm>
            <a:off x="8305800" y="0"/>
            <a:ext cx="838200" cy="338138"/>
          </a:xfrm>
          <a:prstGeom prst="rect">
            <a:avLst/>
          </a:prstGeom>
          <a:noFill/>
          <a:ln w="9525">
            <a:noFill/>
            <a:miter lim="800000"/>
            <a:headEnd/>
            <a:tailEnd/>
          </a:ln>
        </p:spPr>
        <p:txBody>
          <a:bodyPr>
            <a:spAutoFit/>
          </a:bodyPr>
          <a:lstStyle/>
          <a:p>
            <a:r>
              <a:rPr lang="en-US" sz="1600">
                <a:latin typeface="Calibri" pitchFamily="34" charset="0"/>
              </a:rPr>
              <a:t>S1-Q27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C6CB3F6B-C462-48E3-BEBE-350FE25777C7}" type="slidenum">
              <a:rPr lang="en-US"/>
              <a:pPr>
                <a:defRPr/>
              </a:pPr>
              <a:t>8</a:t>
            </a:fld>
            <a:endParaRPr lang="en-US" dirty="0"/>
          </a:p>
        </p:txBody>
      </p:sp>
      <p:graphicFrame>
        <p:nvGraphicFramePr>
          <p:cNvPr id="6146" name="Content Placeholder 3"/>
          <p:cNvGraphicFramePr>
            <a:graphicFrameLocks noGrp="1"/>
          </p:cNvGraphicFramePr>
          <p:nvPr>
            <p:ph idx="4294967295"/>
          </p:nvPr>
        </p:nvGraphicFramePr>
        <p:xfrm>
          <a:off x="152400" y="2209800"/>
          <a:ext cx="8763000" cy="3810000"/>
        </p:xfrm>
        <a:graphic>
          <a:graphicData uri="http://schemas.openxmlformats.org/presentationml/2006/ole">
            <p:oleObj spid="_x0000_s6146" name="Chart" r:id="rId4" imgW="5819775" imgH="3495675" progId="Excel.Sheet.8">
              <p:embed/>
            </p:oleObj>
          </a:graphicData>
        </a:graphic>
      </p:graphicFrame>
      <p:sp>
        <p:nvSpPr>
          <p:cNvPr id="6148" name="TextBox 4"/>
          <p:cNvSpPr txBox="1">
            <a:spLocks noChangeArrowheads="1"/>
          </p:cNvSpPr>
          <p:nvPr/>
        </p:nvSpPr>
        <p:spPr bwMode="auto">
          <a:xfrm>
            <a:off x="990600" y="533400"/>
            <a:ext cx="2971800" cy="1600200"/>
          </a:xfrm>
          <a:prstGeom prst="rect">
            <a:avLst/>
          </a:prstGeom>
          <a:solidFill>
            <a:srgbClr val="63FE2C"/>
          </a:solidFill>
          <a:ln w="76200">
            <a:solidFill>
              <a:srgbClr val="30B301"/>
            </a:solidFill>
            <a:miter lim="800000"/>
            <a:headEnd/>
            <a:tailEnd/>
          </a:ln>
        </p:spPr>
        <p:txBody>
          <a:bodyPr>
            <a:spAutoFit/>
          </a:bodyPr>
          <a:lstStyle/>
          <a:p>
            <a:r>
              <a:rPr lang="en-US" sz="1400" b="1">
                <a:latin typeface="Calibri" pitchFamily="34" charset="0"/>
              </a:rPr>
              <a:t>Statement A: </a:t>
            </a:r>
          </a:p>
          <a:p>
            <a:r>
              <a:rPr lang="en-US" sz="2000" b="1">
                <a:latin typeface="Calibri" pitchFamily="34" charset="0"/>
              </a:rPr>
              <a:t>Climate change requires us to change our way of life such as driving less or living more simply</a:t>
            </a:r>
          </a:p>
        </p:txBody>
      </p:sp>
      <p:sp>
        <p:nvSpPr>
          <p:cNvPr id="6149" name="TextBox 5"/>
          <p:cNvSpPr txBox="1">
            <a:spLocks noChangeArrowheads="1"/>
          </p:cNvSpPr>
          <p:nvPr/>
        </p:nvSpPr>
        <p:spPr bwMode="auto">
          <a:xfrm>
            <a:off x="4876800" y="533400"/>
            <a:ext cx="2667000" cy="1600200"/>
          </a:xfrm>
          <a:prstGeom prst="rect">
            <a:avLst/>
          </a:prstGeom>
          <a:solidFill>
            <a:srgbClr val="FDCF5B"/>
          </a:solidFill>
          <a:ln w="76200">
            <a:solidFill>
              <a:srgbClr val="EE510A"/>
            </a:solidFill>
            <a:miter lim="800000"/>
            <a:headEnd/>
            <a:tailEnd/>
          </a:ln>
        </p:spPr>
        <p:txBody>
          <a:bodyPr>
            <a:spAutoFit/>
          </a:bodyPr>
          <a:lstStyle/>
          <a:p>
            <a:r>
              <a:rPr lang="en-US" sz="1400" b="1">
                <a:latin typeface="Calibri" pitchFamily="34" charset="0"/>
              </a:rPr>
              <a:t>Statement B: </a:t>
            </a:r>
          </a:p>
          <a:p>
            <a:r>
              <a:rPr lang="en-US" sz="2000" b="1">
                <a:latin typeface="Calibri" pitchFamily="34" charset="0"/>
              </a:rPr>
              <a:t>If climate change becomes a problem we can deal with it later</a:t>
            </a:r>
          </a:p>
        </p:txBody>
      </p:sp>
      <p:sp>
        <p:nvSpPr>
          <p:cNvPr id="6150" name="TextBox 6"/>
          <p:cNvSpPr txBox="1">
            <a:spLocks noChangeArrowheads="1"/>
          </p:cNvSpPr>
          <p:nvPr/>
        </p:nvSpPr>
        <p:spPr bwMode="auto">
          <a:xfrm>
            <a:off x="598488" y="0"/>
            <a:ext cx="8088312" cy="427038"/>
          </a:xfrm>
          <a:prstGeom prst="rect">
            <a:avLst/>
          </a:prstGeom>
          <a:noFill/>
          <a:ln w="9525">
            <a:noFill/>
            <a:miter lim="800000"/>
            <a:headEnd/>
            <a:tailEnd/>
          </a:ln>
        </p:spPr>
        <p:txBody>
          <a:bodyPr>
            <a:spAutoFit/>
          </a:bodyPr>
          <a:lstStyle/>
          <a:p>
            <a:pPr algn="ctr"/>
            <a:r>
              <a:rPr lang="en-US" sz="2200" b="1">
                <a:latin typeface="Calibri" pitchFamily="34" charset="0"/>
              </a:rPr>
              <a:t>Which statement comes closest to your view?</a:t>
            </a:r>
          </a:p>
        </p:txBody>
      </p:sp>
      <p:sp>
        <p:nvSpPr>
          <p:cNvPr id="6151" name="TextBox 7"/>
          <p:cNvSpPr txBox="1">
            <a:spLocks noChangeArrowheads="1"/>
          </p:cNvSpPr>
          <p:nvPr/>
        </p:nvSpPr>
        <p:spPr bwMode="auto">
          <a:xfrm>
            <a:off x="8305800" y="0"/>
            <a:ext cx="914400" cy="338138"/>
          </a:xfrm>
          <a:prstGeom prst="rect">
            <a:avLst/>
          </a:prstGeom>
          <a:noFill/>
          <a:ln w="9525">
            <a:noFill/>
            <a:miter lim="800000"/>
            <a:headEnd/>
            <a:tailEnd/>
          </a:ln>
        </p:spPr>
        <p:txBody>
          <a:bodyPr>
            <a:spAutoFit/>
          </a:bodyPr>
          <a:lstStyle/>
          <a:p>
            <a:r>
              <a:rPr lang="en-US" sz="1600">
                <a:latin typeface="Calibri" pitchFamily="34" charset="0"/>
              </a:rPr>
              <a:t>S1-Q32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a:xfrm>
            <a:off x="3048000" y="6172200"/>
            <a:ext cx="533400" cy="425450"/>
          </a:xfrm>
        </p:spPr>
        <p:txBody>
          <a:bodyPr/>
          <a:lstStyle/>
          <a:p>
            <a:pPr>
              <a:defRPr/>
            </a:pPr>
            <a:fld id="{BEFFA2B7-9377-4C9F-AC61-D2C1950F478A}" type="slidenum">
              <a:rPr lang="en-US"/>
              <a:pPr>
                <a:defRPr/>
              </a:pPr>
              <a:t>9</a:t>
            </a:fld>
            <a:endParaRPr lang="en-US" dirty="0"/>
          </a:p>
        </p:txBody>
      </p:sp>
      <p:graphicFrame>
        <p:nvGraphicFramePr>
          <p:cNvPr id="8" name="Content Placeholder 3"/>
          <p:cNvGraphicFramePr>
            <a:graphicFrameLocks noGrp="1"/>
          </p:cNvGraphicFramePr>
          <p:nvPr>
            <p:ph idx="4294967295"/>
          </p:nvPr>
        </p:nvGraphicFramePr>
        <p:xfrm>
          <a:off x="50800" y="2184400"/>
          <a:ext cx="9042400" cy="3860800"/>
        </p:xfrm>
        <a:graphic>
          <a:graphicData uri="http://schemas.openxmlformats.org/drawingml/2006/chart">
            <c:chart xmlns:c="http://schemas.openxmlformats.org/drawingml/2006/chart" xmlns:r="http://schemas.openxmlformats.org/officeDocument/2006/relationships" r:id="rId3"/>
          </a:graphicData>
        </a:graphic>
      </p:graphicFrame>
      <p:sp>
        <p:nvSpPr>
          <p:cNvPr id="3076" name="TextBox 4"/>
          <p:cNvSpPr txBox="1">
            <a:spLocks noChangeArrowheads="1"/>
          </p:cNvSpPr>
          <p:nvPr/>
        </p:nvSpPr>
        <p:spPr bwMode="auto">
          <a:xfrm>
            <a:off x="5257800" y="838200"/>
            <a:ext cx="3429000" cy="1138773"/>
          </a:xfrm>
          <a:prstGeom prst="rect">
            <a:avLst/>
          </a:prstGeom>
          <a:solidFill>
            <a:srgbClr val="FFCC66"/>
          </a:solidFill>
          <a:ln w="76200">
            <a:solidFill>
              <a:schemeClr val="accent2"/>
            </a:solidFill>
            <a:miter lim="800000"/>
            <a:headEnd/>
            <a:tailEnd/>
          </a:ln>
        </p:spPr>
        <p:txBody>
          <a:bodyPr>
            <a:spAutoFit/>
          </a:bodyPr>
          <a:lstStyle/>
          <a:p>
            <a:r>
              <a:rPr lang="en-US" sz="1400" b="1" dirty="0">
                <a:latin typeface="Calibri" pitchFamily="34" charset="0"/>
              </a:rPr>
              <a:t>Statement </a:t>
            </a:r>
            <a:r>
              <a:rPr lang="en-US" sz="1400" b="1" dirty="0" smtClean="0">
                <a:latin typeface="Calibri" pitchFamily="34" charset="0"/>
              </a:rPr>
              <a:t>B: </a:t>
            </a:r>
            <a:endParaRPr lang="en-US" sz="1400" b="1" dirty="0">
              <a:latin typeface="Calibri" pitchFamily="34" charset="0"/>
            </a:endParaRPr>
          </a:p>
          <a:p>
            <a:r>
              <a:rPr lang="en-US" b="1" dirty="0" smtClean="0">
                <a:latin typeface="Calibri" pitchFamily="34" charset="0"/>
              </a:rPr>
              <a:t>If climate change becomes a problem, we can deal with it later.</a:t>
            </a:r>
          </a:p>
          <a:p>
            <a:endParaRPr lang="en-US" b="1" dirty="0">
              <a:latin typeface="Calibri" pitchFamily="34" charset="0"/>
            </a:endParaRPr>
          </a:p>
        </p:txBody>
      </p:sp>
      <p:sp>
        <p:nvSpPr>
          <p:cNvPr id="3077" name="TextBox 5"/>
          <p:cNvSpPr txBox="1">
            <a:spLocks noChangeArrowheads="1"/>
          </p:cNvSpPr>
          <p:nvPr/>
        </p:nvSpPr>
        <p:spPr bwMode="auto">
          <a:xfrm>
            <a:off x="990600" y="838200"/>
            <a:ext cx="3429000" cy="1138773"/>
          </a:xfrm>
          <a:prstGeom prst="rect">
            <a:avLst/>
          </a:prstGeom>
          <a:solidFill>
            <a:srgbClr val="CCFF99"/>
          </a:solidFill>
          <a:ln w="76200">
            <a:solidFill>
              <a:srgbClr val="63FE2C"/>
            </a:solidFill>
            <a:miter lim="800000"/>
            <a:headEnd/>
            <a:tailEnd/>
          </a:ln>
        </p:spPr>
        <p:txBody>
          <a:bodyPr wrap="square" lIns="45720" rIns="45720">
            <a:spAutoFit/>
          </a:bodyPr>
          <a:lstStyle/>
          <a:p>
            <a:r>
              <a:rPr lang="en-US" sz="1400" b="1" dirty="0">
                <a:latin typeface="Calibri" pitchFamily="34" charset="0"/>
              </a:rPr>
              <a:t>Statement </a:t>
            </a:r>
            <a:r>
              <a:rPr lang="en-US" sz="1400" b="1" dirty="0" smtClean="0">
                <a:latin typeface="Calibri" pitchFamily="34" charset="0"/>
              </a:rPr>
              <a:t>A: </a:t>
            </a:r>
            <a:endParaRPr lang="en-US" sz="1400" b="1" dirty="0">
              <a:latin typeface="Calibri" pitchFamily="34" charset="0"/>
            </a:endParaRPr>
          </a:p>
          <a:p>
            <a:r>
              <a:rPr lang="en-US" b="1" dirty="0" smtClean="0">
                <a:latin typeface="Calibri" pitchFamily="34" charset="0"/>
              </a:rPr>
              <a:t>Climate change requires us to change our way of life such as driving less or living more simply. </a:t>
            </a:r>
            <a:endParaRPr lang="en-US" b="1" dirty="0">
              <a:latin typeface="Calibri" pitchFamily="34" charset="0"/>
            </a:endParaRPr>
          </a:p>
        </p:txBody>
      </p:sp>
      <p:sp>
        <p:nvSpPr>
          <p:cNvPr id="3078" name="TextBox 6"/>
          <p:cNvSpPr txBox="1">
            <a:spLocks noChangeArrowheads="1"/>
          </p:cNvSpPr>
          <p:nvPr/>
        </p:nvSpPr>
        <p:spPr bwMode="auto">
          <a:xfrm>
            <a:off x="762000" y="0"/>
            <a:ext cx="7543800" cy="830997"/>
          </a:xfrm>
          <a:prstGeom prst="rect">
            <a:avLst/>
          </a:prstGeom>
          <a:noFill/>
          <a:ln w="9525">
            <a:noFill/>
            <a:miter lim="800000"/>
            <a:headEnd/>
            <a:tailEnd/>
          </a:ln>
        </p:spPr>
        <p:txBody>
          <a:bodyPr wrap="square">
            <a:spAutoFit/>
          </a:bodyPr>
          <a:lstStyle/>
          <a:p>
            <a:pPr algn="ctr"/>
            <a:r>
              <a:rPr lang="en-US" sz="2400" b="1" dirty="0">
                <a:latin typeface="Calibri" pitchFamily="34" charset="0"/>
              </a:rPr>
              <a:t>Which statement comes closest to your view? </a:t>
            </a:r>
          </a:p>
          <a:p>
            <a:pPr algn="ctr"/>
            <a:r>
              <a:rPr lang="en-US" dirty="0">
                <a:latin typeface="Calibri" pitchFamily="34" charset="0"/>
              </a:rPr>
              <a:t>(statements always rotate)</a:t>
            </a:r>
            <a:endParaRPr lang="en-US" sz="2400" b="1" dirty="0">
              <a:latin typeface="Calibri" pitchFamily="34" charset="0"/>
            </a:endParaRPr>
          </a:p>
        </p:txBody>
      </p:sp>
      <p:sp>
        <p:nvSpPr>
          <p:cNvPr id="3079" name="TextBox 7"/>
          <p:cNvSpPr txBox="1">
            <a:spLocks noChangeArrowheads="1"/>
          </p:cNvSpPr>
          <p:nvPr/>
        </p:nvSpPr>
        <p:spPr bwMode="auto">
          <a:xfrm>
            <a:off x="8305800" y="0"/>
            <a:ext cx="838200" cy="338138"/>
          </a:xfrm>
          <a:prstGeom prst="rect">
            <a:avLst/>
          </a:prstGeom>
          <a:noFill/>
          <a:ln w="9525">
            <a:noFill/>
            <a:miter lim="800000"/>
            <a:headEnd/>
            <a:tailEnd/>
          </a:ln>
        </p:spPr>
        <p:txBody>
          <a:bodyPr>
            <a:spAutoFit/>
          </a:bodyPr>
          <a:lstStyle/>
          <a:p>
            <a:r>
              <a:rPr lang="en-US" sz="1600">
                <a:latin typeface="Calibri" pitchFamily="34" charset="0"/>
              </a:rPr>
              <a:t>S1-Q27</a:t>
            </a:r>
          </a:p>
        </p:txBody>
      </p:sp>
    </p:spTree>
  </p:cSld>
  <p:clrMapOvr>
    <a:masterClrMapping/>
  </p:clrMapOvr>
  <p:timing>
    <p:tnLst>
      <p:par>
        <p:cT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DHM Template">
      <a:dk1>
        <a:srgbClr val="464646"/>
      </a:dk1>
      <a:lt1>
        <a:sysClr val="window" lastClr="FFFFFF"/>
      </a:lt1>
      <a:dk2>
        <a:srgbClr val="5A8500"/>
      </a:dk2>
      <a:lt2>
        <a:srgbClr val="FFFFFF"/>
      </a:lt2>
      <a:accent1>
        <a:srgbClr val="72A900"/>
      </a:accent1>
      <a:accent2>
        <a:srgbClr val="FF9159"/>
      </a:accent2>
      <a:accent3>
        <a:srgbClr val="EA4F00"/>
      </a:accent3>
      <a:accent4>
        <a:srgbClr val="007F82"/>
      </a:accent4>
      <a:accent5>
        <a:srgbClr val="4CCED1"/>
      </a:accent5>
      <a:accent6>
        <a:srgbClr val="D4BC9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26569</TotalTime>
  <Words>3248</Words>
  <Application>Microsoft Office PowerPoint</Application>
  <PresentationFormat>On-screen Show (4:3)</PresentationFormat>
  <Paragraphs>395</Paragraphs>
  <Slides>53</Slides>
  <Notes>31</Notes>
  <HiddenSlides>0</HiddenSlides>
  <MMClips>0</MMClips>
  <ScaleCrop>false</ScaleCrop>
  <HeadingPairs>
    <vt:vector size="6" baseType="variant">
      <vt:variant>
        <vt:lpstr>Theme</vt:lpstr>
      </vt:variant>
      <vt:variant>
        <vt:i4>8</vt:i4>
      </vt:variant>
      <vt:variant>
        <vt:lpstr>Embedded OLE Servers</vt:lpstr>
      </vt:variant>
      <vt:variant>
        <vt:i4>3</vt:i4>
      </vt:variant>
      <vt:variant>
        <vt:lpstr>Slide Titles</vt:lpstr>
      </vt:variant>
      <vt:variant>
        <vt:i4>53</vt:i4>
      </vt:variant>
    </vt:vector>
  </HeadingPairs>
  <TitlesOfParts>
    <vt:vector size="64" baseType="lpstr">
      <vt:lpstr>1_Office Theme</vt:lpstr>
      <vt:lpstr>Default Design</vt:lpstr>
      <vt:lpstr>2_Default Design</vt:lpstr>
      <vt:lpstr>4_Default Design</vt:lpstr>
      <vt:lpstr>5_Default Design</vt:lpstr>
      <vt:lpstr>Flow</vt:lpstr>
      <vt:lpstr>Office Theme</vt:lpstr>
      <vt:lpstr>1_Default Design</vt:lpstr>
      <vt:lpstr>Chart</vt:lpstr>
      <vt:lpstr>Worksheet</vt:lpstr>
      <vt:lpstr>Slide</vt:lpstr>
      <vt:lpstr>WE’RE NOT THAT FAR APART: Transformational Ideas From The Oregon Values &amp; Beliefs Project  2014 Public Interest Environmental Law Conference   Tom Bowerman, Director PolicyInteractive www.policyinteractive.org  William McConochie, PhD www.politicalpsychologyresearch.com </vt:lpstr>
      <vt:lpstr>Slide 2</vt:lpstr>
      <vt:lpstr>Disclaimer  The opinions presented here are solely of the presenters and not those of the project sponsors.  </vt:lpstr>
      <vt:lpstr>Slide 4</vt:lpstr>
      <vt:lpstr>Variety of question styles used:             -Strength of Agreement matrix -Probability/Desirability                                           -Open  ended  response                        -Forced Choice Question Style  Three examples of Forced Choice Which statement do you agree with more even if neither represents your view exactly? (Ordering randomized &amp; A/B rotates)</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Political Party Ideology Comparison Compare - Global Warming : Consume less  PI November 2008 n=400 V4A/V1A   (% Combined Agreement of Sector)</vt:lpstr>
      <vt:lpstr>Slide 22</vt:lpstr>
      <vt:lpstr>Slide 23</vt:lpstr>
      <vt:lpstr>Slide 24</vt:lpstr>
      <vt:lpstr>Slide 25</vt:lpstr>
      <vt:lpstr>Slide 26</vt:lpstr>
      <vt:lpstr>How Social Does Change Happen?</vt:lpstr>
      <vt:lpstr>“It is naive to ask consumers to voluntarily downscale, and give up their desires without offering them alternative dreams.” Tim Jackson, Sustainable Development Commission, U.K.</vt:lpstr>
      <vt:lpstr>Income/Emissions/Life Satisfaction Four Nations &amp; Oregon Compared</vt:lpstr>
      <vt:lpstr>Tons CO2 Emissions Per Capita Compared</vt:lpstr>
      <vt:lpstr>Slide 31</vt:lpstr>
      <vt:lpstr> Actionables:  </vt:lpstr>
      <vt:lpstr>Slide 33</vt:lpstr>
      <vt:lpstr>Psychological Dimensions of Climate Change Politics</vt:lpstr>
      <vt:lpstr>Expertise:</vt:lpstr>
      <vt:lpstr>Approaches to climate issues:</vt:lpstr>
      <vt:lpstr>How can the citizen gain political power?</vt:lpstr>
      <vt:lpstr>Attitudes can be measured very reliably and validly with agree-disagree  statements:</vt:lpstr>
      <vt:lpstr>Sample questionnaire items:</vt:lpstr>
      <vt:lpstr>More attitude sample items:</vt:lpstr>
      <vt:lpstr>Examples of traits measured:</vt:lpstr>
      <vt:lpstr>My primary findings:</vt:lpstr>
      <vt:lpstr>More highlights:</vt:lpstr>
      <vt:lpstr>Strong liberals and conservatives, as groups, are rather close together on most general political attitudes, e.g…</vt:lpstr>
      <vt:lpstr>My study samples have included:</vt:lpstr>
      <vt:lpstr>Highlights of Oregon data:</vt:lpstr>
      <vt:lpstr>Conservatives more supportive of…</vt:lpstr>
      <vt:lpstr>Percent of sample endorsing…</vt:lpstr>
      <vt:lpstr>Mean scores of strong liberals and strong conservatives:</vt:lpstr>
      <vt:lpstr>How policy makers and individuals can use this information:</vt:lpstr>
      <vt:lpstr>New type of political party:</vt:lpstr>
      <vt:lpstr>Papers for details are: </vt:lpstr>
      <vt:lpstr>Book: “Party Time!  How you can enjoy creating common good democracy, right now.</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Wentworth</dc:creator>
  <cp:lastModifiedBy>Windows 7</cp:lastModifiedBy>
  <cp:revision>651</cp:revision>
  <cp:lastPrinted>2013-10-27T21:46:15Z</cp:lastPrinted>
  <dcterms:created xsi:type="dcterms:W3CDTF">2013-06-19T22:21:12Z</dcterms:created>
  <dcterms:modified xsi:type="dcterms:W3CDTF">2014-03-01T01:34:09Z</dcterms:modified>
</cp:coreProperties>
</file>