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Masters/slideMaster8.xml" ContentType="application/vnd.openxmlformats-officedocument.presentationml.slideMaster+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rawings/drawing2.xml" ContentType="application/vnd.openxmlformats-officedocument.drawingml.chartshape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73" r:id="rId2"/>
    <p:sldMasterId id="2147483694" r:id="rId3"/>
    <p:sldMasterId id="2147483719" r:id="rId4"/>
    <p:sldMasterId id="2147483731" r:id="rId5"/>
    <p:sldMasterId id="2147483745" r:id="rId6"/>
    <p:sldMasterId id="2147483759" r:id="rId7"/>
    <p:sldMasterId id="2147483785" r:id="rId8"/>
  </p:sldMasterIdLst>
  <p:notesMasterIdLst>
    <p:notesMasterId r:id="rId55"/>
  </p:notesMasterIdLst>
  <p:handoutMasterIdLst>
    <p:handoutMasterId r:id="rId56"/>
  </p:handoutMasterIdLst>
  <p:sldIdLst>
    <p:sldId id="707" r:id="rId9"/>
    <p:sldId id="706" r:id="rId10"/>
    <p:sldId id="692" r:id="rId11"/>
    <p:sldId id="696" r:id="rId12"/>
    <p:sldId id="697" r:id="rId13"/>
    <p:sldId id="666" r:id="rId14"/>
    <p:sldId id="667" r:id="rId15"/>
    <p:sldId id="693" r:id="rId16"/>
    <p:sldId id="694" r:id="rId17"/>
    <p:sldId id="695" r:id="rId18"/>
    <p:sldId id="680" r:id="rId19"/>
    <p:sldId id="517" r:id="rId20"/>
    <p:sldId id="518" r:id="rId21"/>
    <p:sldId id="668" r:id="rId22"/>
    <p:sldId id="709" r:id="rId23"/>
    <p:sldId id="607" r:id="rId24"/>
    <p:sldId id="609" r:id="rId25"/>
    <p:sldId id="610" r:id="rId26"/>
    <p:sldId id="655" r:id="rId27"/>
    <p:sldId id="638" r:id="rId28"/>
    <p:sldId id="639" r:id="rId29"/>
    <p:sldId id="640" r:id="rId30"/>
    <p:sldId id="641" r:id="rId31"/>
    <p:sldId id="643" r:id="rId32"/>
    <p:sldId id="698" r:id="rId33"/>
    <p:sldId id="702" r:id="rId34"/>
    <p:sldId id="704" r:id="rId35"/>
    <p:sldId id="705" r:id="rId36"/>
    <p:sldId id="703" r:id="rId37"/>
    <p:sldId id="701" r:id="rId38"/>
    <p:sldId id="647" r:id="rId39"/>
    <p:sldId id="648" r:id="rId40"/>
    <p:sldId id="690" r:id="rId41"/>
    <p:sldId id="678" r:id="rId42"/>
    <p:sldId id="673" r:id="rId43"/>
    <p:sldId id="674" r:id="rId44"/>
    <p:sldId id="675" r:id="rId45"/>
    <p:sldId id="676" r:id="rId46"/>
    <p:sldId id="677" r:id="rId47"/>
    <p:sldId id="682" r:id="rId48"/>
    <p:sldId id="683" r:id="rId49"/>
    <p:sldId id="684" r:id="rId50"/>
    <p:sldId id="685" r:id="rId51"/>
    <p:sldId id="686" r:id="rId52"/>
    <p:sldId id="687" r:id="rId53"/>
    <p:sldId id="689" r:id="rId5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010C"/>
    <a:srgbClr val="F71301"/>
    <a:srgbClr val="0C59E4"/>
    <a:srgbClr val="0A4CC2"/>
    <a:srgbClr val="0971B7"/>
    <a:srgbClr val="066DBA"/>
    <a:srgbClr val="CCFFFF"/>
    <a:srgbClr val="0A4DC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39" autoAdjust="0"/>
    <p:restoredTop sz="77298" autoAdjust="0"/>
  </p:normalViewPr>
  <p:slideViewPr>
    <p:cSldViewPr snapToGrid="0" snapToObjects="1">
      <p:cViewPr>
        <p:scale>
          <a:sx n="50" d="100"/>
          <a:sy n="50" d="100"/>
        </p:scale>
        <p:origin x="-738" y="-708"/>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sorterViewPr>
    <p:cViewPr>
      <p:scale>
        <a:sx n="75" d="100"/>
        <a:sy n="75" d="100"/>
      </p:scale>
      <p:origin x="0" y="1278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862817147857048E-2"/>
          <c:y val="4.6984871273113384E-2"/>
          <c:w val="0.87847051618548144"/>
          <c:h val="0.7998254150815447"/>
        </c:manualLayout>
      </c:layout>
      <c:barChart>
        <c:barDir val="col"/>
        <c:grouping val="clustered"/>
        <c:ser>
          <c:idx val="0"/>
          <c:order val="0"/>
          <c:tx>
            <c:strRef>
              <c:f>Sheet1!$B$1</c:f>
              <c:strCache>
                <c:ptCount val="1"/>
                <c:pt idx="0">
                  <c:v>Statement A</c:v>
                </c:pt>
              </c:strCache>
            </c:strRef>
          </c:tx>
          <c:spPr>
            <a:solidFill>
              <a:srgbClr val="00FF00"/>
            </a:solidFill>
            <a:ln w="27880">
              <a:noFill/>
            </a:ln>
          </c:spPr>
          <c:dLbls>
            <c:dLbl>
              <c:idx val="3"/>
              <c:layout>
                <c:manualLayout>
                  <c:x val="-6.6666666666666801E-3"/>
                  <c:y val="2.2471910112359838E-2"/>
                </c:manualLayout>
              </c:layout>
              <c:dLblPos val="outEnd"/>
              <c:showVal val="1"/>
            </c:dLbl>
            <c:spPr>
              <a:noFill/>
              <a:ln w="27880">
                <a:noFill/>
              </a:ln>
            </c:spPr>
            <c:txPr>
              <a:bodyPr/>
              <a:lstStyle/>
              <a:p>
                <a:pPr>
                  <a:defRPr sz="1537" b="1"/>
                </a:pPr>
                <a:endParaRPr lang="en-US"/>
              </a:p>
            </c:txPr>
            <c:showVal val="1"/>
          </c:dLbls>
          <c:cat>
            <c:strRef>
              <c:f>Sheet1!$A$2:$A$7</c:f>
              <c:strCache>
                <c:ptCount val="6"/>
                <c:pt idx="0">
                  <c:v>Total</c:v>
                </c:pt>
                <c:pt idx="1">
                  <c:v>Metro</c:v>
                </c:pt>
                <c:pt idx="2">
                  <c:v>W. Valley</c:v>
                </c:pt>
                <c:pt idx="3">
                  <c:v>Central</c:v>
                </c:pt>
                <c:pt idx="4">
                  <c:v>Eastern</c:v>
                </c:pt>
                <c:pt idx="5">
                  <c:v>Southern</c:v>
                </c:pt>
              </c:strCache>
            </c:strRef>
          </c:cat>
          <c:val>
            <c:numRef>
              <c:f>Sheet1!$B$2:$B$7</c:f>
              <c:numCache>
                <c:formatCode>0%</c:formatCode>
                <c:ptCount val="6"/>
                <c:pt idx="0">
                  <c:v>0.72000000000000064</c:v>
                </c:pt>
                <c:pt idx="1">
                  <c:v>0.76000000000000201</c:v>
                </c:pt>
                <c:pt idx="2">
                  <c:v>0.72000000000000064</c:v>
                </c:pt>
                <c:pt idx="3">
                  <c:v>0.64000000000000201</c:v>
                </c:pt>
                <c:pt idx="4">
                  <c:v>0.62000000000000177</c:v>
                </c:pt>
                <c:pt idx="5">
                  <c:v>0.72000000000000064</c:v>
                </c:pt>
              </c:numCache>
            </c:numRef>
          </c:val>
        </c:ser>
        <c:ser>
          <c:idx val="1"/>
          <c:order val="1"/>
          <c:tx>
            <c:strRef>
              <c:f>Sheet1!$C$1</c:f>
              <c:strCache>
                <c:ptCount val="1"/>
                <c:pt idx="0">
                  <c:v>Statement B</c:v>
                </c:pt>
              </c:strCache>
            </c:strRef>
          </c:tx>
          <c:spPr>
            <a:solidFill>
              <a:srgbClr val="FF3300"/>
            </a:solidFill>
            <a:ln w="27880">
              <a:noFill/>
            </a:ln>
          </c:spPr>
          <c:dLbls>
            <c:dLbl>
              <c:idx val="4"/>
              <c:layout>
                <c:manualLayout>
                  <c:x val="2.6666666666666682E-2"/>
                  <c:y val="1.123595505617978E-2"/>
                </c:manualLayout>
              </c:layout>
              <c:dLblPos val="outEnd"/>
              <c:showVal val="1"/>
            </c:dLbl>
            <c:spPr>
              <a:noFill/>
              <a:ln w="27880">
                <a:noFill/>
              </a:ln>
            </c:spPr>
            <c:txPr>
              <a:bodyPr/>
              <a:lstStyle/>
              <a:p>
                <a:pPr>
                  <a:defRPr sz="1537" b="1">
                    <a:solidFill>
                      <a:schemeClr val="tx1"/>
                    </a:solidFill>
                  </a:defRPr>
                </a:pPr>
                <a:endParaRPr lang="en-US"/>
              </a:p>
            </c:txPr>
            <c:showVal val="1"/>
          </c:dLbls>
          <c:cat>
            <c:strRef>
              <c:f>Sheet1!$A$2:$A$7</c:f>
              <c:strCache>
                <c:ptCount val="6"/>
                <c:pt idx="0">
                  <c:v>Total</c:v>
                </c:pt>
                <c:pt idx="1">
                  <c:v>Metro</c:v>
                </c:pt>
                <c:pt idx="2">
                  <c:v>W. Valley</c:v>
                </c:pt>
                <c:pt idx="3">
                  <c:v>Central</c:v>
                </c:pt>
                <c:pt idx="4">
                  <c:v>Eastern</c:v>
                </c:pt>
                <c:pt idx="5">
                  <c:v>Southern</c:v>
                </c:pt>
              </c:strCache>
            </c:strRef>
          </c:cat>
          <c:val>
            <c:numRef>
              <c:f>Sheet1!$C$2:$C$7</c:f>
              <c:numCache>
                <c:formatCode>0%</c:formatCode>
                <c:ptCount val="6"/>
                <c:pt idx="0">
                  <c:v>0.21000000000000021</c:v>
                </c:pt>
                <c:pt idx="1">
                  <c:v>0.18000000000000024</c:v>
                </c:pt>
                <c:pt idx="2">
                  <c:v>0.2</c:v>
                </c:pt>
                <c:pt idx="3">
                  <c:v>0.28000000000000008</c:v>
                </c:pt>
                <c:pt idx="4">
                  <c:v>0.30000000000000032</c:v>
                </c:pt>
                <c:pt idx="5">
                  <c:v>0.21000000000000021</c:v>
                </c:pt>
              </c:numCache>
            </c:numRef>
          </c:val>
        </c:ser>
        <c:ser>
          <c:idx val="2"/>
          <c:order val="2"/>
          <c:tx>
            <c:strRef>
              <c:f>Sheet1!$D$1</c:f>
              <c:strCache>
                <c:ptCount val="1"/>
                <c:pt idx="0">
                  <c:v>Don’t know</c:v>
                </c:pt>
              </c:strCache>
            </c:strRef>
          </c:tx>
          <c:spPr>
            <a:solidFill>
              <a:schemeClr val="bg1">
                <a:lumMod val="50000"/>
              </a:schemeClr>
            </a:solidFill>
          </c:spPr>
          <c:dLbls>
            <c:dLbl>
              <c:idx val="2"/>
              <c:layout>
                <c:manualLayout>
                  <c:x val="4.4444444444444592E-3"/>
                  <c:y val="-1.8726591760299695E-2"/>
                </c:manualLayout>
              </c:layout>
              <c:spPr>
                <a:noFill/>
                <a:ln w="27880">
                  <a:noFill/>
                </a:ln>
              </c:spPr>
              <c:txPr>
                <a:bodyPr/>
                <a:lstStyle/>
                <a:p>
                  <a:pPr>
                    <a:defRPr sz="1537" b="1">
                      <a:solidFill>
                        <a:schemeClr val="tx1"/>
                      </a:solidFill>
                    </a:defRPr>
                  </a:pPr>
                  <a:endParaRPr lang="en-US"/>
                </a:p>
              </c:txPr>
              <c:dLblPos val="outEnd"/>
              <c:showVal val="1"/>
            </c:dLbl>
            <c:spPr>
              <a:noFill/>
              <a:ln w="27880">
                <a:noFill/>
              </a:ln>
            </c:spPr>
            <c:txPr>
              <a:bodyPr/>
              <a:lstStyle/>
              <a:p>
                <a:pPr>
                  <a:defRPr sz="1537" b="1"/>
                </a:pPr>
                <a:endParaRPr lang="en-US"/>
              </a:p>
            </c:txPr>
            <c:showVal val="1"/>
          </c:dLbls>
          <c:cat>
            <c:strRef>
              <c:f>Sheet1!$A$2:$A$7</c:f>
              <c:strCache>
                <c:ptCount val="6"/>
                <c:pt idx="0">
                  <c:v>Total</c:v>
                </c:pt>
                <c:pt idx="1">
                  <c:v>Metro</c:v>
                </c:pt>
                <c:pt idx="2">
                  <c:v>W. Valley</c:v>
                </c:pt>
                <c:pt idx="3">
                  <c:v>Central</c:v>
                </c:pt>
                <c:pt idx="4">
                  <c:v>Eastern</c:v>
                </c:pt>
                <c:pt idx="5">
                  <c:v>Southern</c:v>
                </c:pt>
              </c:strCache>
            </c:strRef>
          </c:cat>
          <c:val>
            <c:numRef>
              <c:f>Sheet1!$D$2:$D$7</c:f>
              <c:numCache>
                <c:formatCode>0%</c:formatCode>
                <c:ptCount val="6"/>
                <c:pt idx="0">
                  <c:v>7.0000000000000034E-2</c:v>
                </c:pt>
                <c:pt idx="1">
                  <c:v>6.0000000000000123E-2</c:v>
                </c:pt>
                <c:pt idx="2">
                  <c:v>7.0000000000000034E-2</c:v>
                </c:pt>
                <c:pt idx="3">
                  <c:v>7.0000000000000034E-2</c:v>
                </c:pt>
                <c:pt idx="4">
                  <c:v>8.0000000000000168E-2</c:v>
                </c:pt>
                <c:pt idx="5">
                  <c:v>7.0000000000000034E-2</c:v>
                </c:pt>
              </c:numCache>
            </c:numRef>
          </c:val>
        </c:ser>
        <c:axId val="127591936"/>
        <c:axId val="127593472"/>
      </c:barChart>
      <c:catAx>
        <c:axId val="127591936"/>
        <c:scaling>
          <c:orientation val="minMax"/>
        </c:scaling>
        <c:axPos val="b"/>
        <c:numFmt formatCode="General" sourceLinked="1"/>
        <c:tickLblPos val="nextTo"/>
        <c:txPr>
          <a:bodyPr/>
          <a:lstStyle/>
          <a:p>
            <a:pPr>
              <a:defRPr sz="1756" b="1"/>
            </a:pPr>
            <a:endParaRPr lang="en-US"/>
          </a:p>
        </c:txPr>
        <c:crossAx val="127593472"/>
        <c:crosses val="autoZero"/>
        <c:auto val="1"/>
        <c:lblAlgn val="ctr"/>
        <c:lblOffset val="100"/>
      </c:catAx>
      <c:valAx>
        <c:axId val="127593472"/>
        <c:scaling>
          <c:orientation val="minMax"/>
          <c:max val="0.8"/>
        </c:scaling>
        <c:axPos val="l"/>
        <c:majorGridlines/>
        <c:numFmt formatCode="0%" sourceLinked="1"/>
        <c:tickLblPos val="nextTo"/>
        <c:txPr>
          <a:bodyPr/>
          <a:lstStyle/>
          <a:p>
            <a:pPr>
              <a:defRPr sz="1537"/>
            </a:pPr>
            <a:endParaRPr lang="en-US"/>
          </a:p>
        </c:txPr>
        <c:crossAx val="127591936"/>
        <c:crosses val="autoZero"/>
        <c:crossBetween val="between"/>
        <c:majorUnit val="0.2"/>
        <c:minorUnit val="1.0000000000000028E-2"/>
      </c:valAx>
      <c:spPr>
        <a:noFill/>
        <a:ln w="27880">
          <a:noFill/>
        </a:ln>
      </c:spPr>
    </c:plotArea>
    <c:plotVisOnly val="1"/>
    <c:dispBlanksAs val="gap"/>
  </c:chart>
  <c:spPr>
    <a:noFill/>
    <a:ln>
      <a:noFill/>
    </a:ln>
  </c:spPr>
  <c:txPr>
    <a:bodyPr/>
    <a:lstStyle/>
    <a:p>
      <a:pPr>
        <a:defRPr sz="1976"/>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1903528661470872E-2"/>
          <c:y val="6.6429296209107883E-2"/>
          <c:w val="0.88593177400724277"/>
          <c:h val="0.68585131894484452"/>
        </c:manualLayout>
      </c:layout>
      <c:barChart>
        <c:barDir val="col"/>
        <c:grouping val="clustered"/>
        <c:ser>
          <c:idx val="0"/>
          <c:order val="0"/>
          <c:tx>
            <c:strRef>
              <c:f>Sheet1!$A$2</c:f>
              <c:strCache>
                <c:ptCount val="1"/>
                <c:pt idx="0">
                  <c:v>Republican n=128</c:v>
                </c:pt>
              </c:strCache>
            </c:strRef>
          </c:tx>
          <c:spPr>
            <a:solidFill>
              <a:srgbClr val="FF0000"/>
            </a:solidFill>
            <a:ln w="12899">
              <a:solidFill>
                <a:schemeClr val="tx1"/>
              </a:solidFill>
              <a:prstDash val="solid"/>
            </a:ln>
          </c:spPr>
          <c:dLbls>
            <c:spPr>
              <a:noFill/>
              <a:ln w="25798">
                <a:noFill/>
              </a:ln>
            </c:spPr>
            <c:txPr>
              <a:bodyPr/>
              <a:lstStyle/>
              <a:p>
                <a:pPr>
                  <a:defRPr sz="1828" b="1" i="0" u="none" strike="noStrike" baseline="0">
                    <a:solidFill>
                      <a:schemeClr val="tx1"/>
                    </a:solidFill>
                    <a:latin typeface="Arial"/>
                    <a:ea typeface="Arial"/>
                    <a:cs typeface="Arial"/>
                  </a:defRPr>
                </a:pPr>
                <a:endParaRPr lang="en-US"/>
              </a:p>
            </c:txPr>
            <c:showVal val="1"/>
          </c:dLbls>
          <c:cat>
            <c:strRef>
              <c:f>Sheet1!$B$1:$C$1</c:f>
              <c:strCache>
                <c:ptCount val="2"/>
                <c:pt idx="0">
                  <c:v>Global Warming Concern</c:v>
                </c:pt>
                <c:pt idx="1">
                  <c:v>'Our Country Better Consume Less'</c:v>
                </c:pt>
              </c:strCache>
            </c:strRef>
          </c:cat>
          <c:val>
            <c:numRef>
              <c:f>Sheet1!$B$2:$C$2</c:f>
              <c:numCache>
                <c:formatCode>General</c:formatCode>
                <c:ptCount val="2"/>
                <c:pt idx="0">
                  <c:v>34</c:v>
                </c:pt>
                <c:pt idx="1">
                  <c:v>64</c:v>
                </c:pt>
              </c:numCache>
            </c:numRef>
          </c:val>
        </c:ser>
        <c:ser>
          <c:idx val="1"/>
          <c:order val="1"/>
          <c:tx>
            <c:strRef>
              <c:f>Sheet1!$A$3</c:f>
              <c:strCache>
                <c:ptCount val="1"/>
                <c:pt idx="0">
                  <c:v>Democrat n=228</c:v>
                </c:pt>
              </c:strCache>
            </c:strRef>
          </c:tx>
          <c:spPr>
            <a:solidFill>
              <a:srgbClr val="002060"/>
            </a:solidFill>
            <a:ln w="12899">
              <a:solidFill>
                <a:schemeClr val="tx1"/>
              </a:solidFill>
              <a:prstDash val="solid"/>
            </a:ln>
          </c:spPr>
          <c:dLbls>
            <c:spPr>
              <a:noFill/>
              <a:ln w="25798">
                <a:noFill/>
              </a:ln>
            </c:spPr>
            <c:txPr>
              <a:bodyPr/>
              <a:lstStyle/>
              <a:p>
                <a:pPr>
                  <a:defRPr sz="1828" b="1" i="0" u="none" strike="noStrike" baseline="0">
                    <a:solidFill>
                      <a:schemeClr val="tx1"/>
                    </a:solidFill>
                    <a:latin typeface="Arial"/>
                    <a:ea typeface="Arial"/>
                    <a:cs typeface="Arial"/>
                  </a:defRPr>
                </a:pPr>
                <a:endParaRPr lang="en-US"/>
              </a:p>
            </c:txPr>
            <c:showVal val="1"/>
          </c:dLbls>
          <c:cat>
            <c:strRef>
              <c:f>Sheet1!$B$1:$C$1</c:f>
              <c:strCache>
                <c:ptCount val="2"/>
                <c:pt idx="0">
                  <c:v>Global Warming Concern</c:v>
                </c:pt>
                <c:pt idx="1">
                  <c:v>'Our Country Better Consume Less'</c:v>
                </c:pt>
              </c:strCache>
            </c:strRef>
          </c:cat>
          <c:val>
            <c:numRef>
              <c:f>Sheet1!$B$3:$C$3</c:f>
              <c:numCache>
                <c:formatCode>General</c:formatCode>
                <c:ptCount val="2"/>
                <c:pt idx="0">
                  <c:v>76</c:v>
                </c:pt>
                <c:pt idx="1">
                  <c:v>80</c:v>
                </c:pt>
              </c:numCache>
            </c:numRef>
          </c:val>
        </c:ser>
        <c:axId val="116902144"/>
        <c:axId val="116912128"/>
      </c:barChart>
      <c:catAx>
        <c:axId val="116902144"/>
        <c:scaling>
          <c:orientation val="minMax"/>
        </c:scaling>
        <c:axPos val="b"/>
        <c:numFmt formatCode="General" sourceLinked="1"/>
        <c:tickLblPos val="nextTo"/>
        <c:spPr>
          <a:ln w="3225">
            <a:solidFill>
              <a:schemeClr val="tx1"/>
            </a:solidFill>
            <a:prstDash val="solid"/>
          </a:ln>
        </c:spPr>
        <c:txPr>
          <a:bodyPr rot="0" vert="horz"/>
          <a:lstStyle/>
          <a:p>
            <a:pPr>
              <a:defRPr sz="1828" b="1" i="0" u="none" strike="noStrike" baseline="0">
                <a:solidFill>
                  <a:schemeClr val="tx1"/>
                </a:solidFill>
                <a:latin typeface="Arial"/>
                <a:ea typeface="Arial"/>
                <a:cs typeface="Arial"/>
              </a:defRPr>
            </a:pPr>
            <a:endParaRPr lang="en-US"/>
          </a:p>
        </c:txPr>
        <c:crossAx val="116912128"/>
        <c:crosses val="autoZero"/>
        <c:auto val="1"/>
        <c:lblAlgn val="ctr"/>
        <c:lblOffset val="100"/>
        <c:tickLblSkip val="1"/>
        <c:tickMarkSkip val="1"/>
      </c:catAx>
      <c:valAx>
        <c:axId val="116912128"/>
        <c:scaling>
          <c:orientation val="minMax"/>
        </c:scaling>
        <c:axPos val="l"/>
        <c:majorGridlines>
          <c:spPr>
            <a:ln w="3225">
              <a:solidFill>
                <a:schemeClr val="tx1"/>
              </a:solidFill>
              <a:prstDash val="solid"/>
            </a:ln>
          </c:spPr>
        </c:majorGridlines>
        <c:numFmt formatCode="General" sourceLinked="1"/>
        <c:tickLblPos val="nextTo"/>
        <c:spPr>
          <a:ln w="3225">
            <a:solidFill>
              <a:schemeClr val="tx1"/>
            </a:solidFill>
            <a:prstDash val="solid"/>
          </a:ln>
        </c:spPr>
        <c:txPr>
          <a:bodyPr rot="0" vert="horz"/>
          <a:lstStyle/>
          <a:p>
            <a:pPr>
              <a:defRPr sz="1828" b="1" i="0" u="none" strike="noStrike" baseline="0">
                <a:solidFill>
                  <a:schemeClr val="tx1"/>
                </a:solidFill>
                <a:latin typeface="Arial"/>
                <a:ea typeface="Arial"/>
                <a:cs typeface="Arial"/>
              </a:defRPr>
            </a:pPr>
            <a:endParaRPr lang="en-US"/>
          </a:p>
        </c:txPr>
        <c:crossAx val="116902144"/>
        <c:crosses val="autoZero"/>
        <c:crossBetween val="between"/>
      </c:valAx>
      <c:spPr>
        <a:noFill/>
        <a:ln w="25798">
          <a:noFill/>
        </a:ln>
      </c:spPr>
    </c:plotArea>
    <c:legend>
      <c:legendPos val="b"/>
      <c:layout>
        <c:manualLayout>
          <c:xMode val="edge"/>
          <c:yMode val="edge"/>
          <c:x val="0.24158388636587166"/>
          <c:y val="0.8799172010715155"/>
          <c:w val="0.51683211700723353"/>
          <c:h val="0.10461888140271125"/>
        </c:manualLayout>
      </c:layout>
      <c:spPr>
        <a:noFill/>
        <a:ln w="3225">
          <a:solidFill>
            <a:schemeClr val="tx1"/>
          </a:solidFill>
          <a:prstDash val="solid"/>
        </a:ln>
      </c:spPr>
      <c:txPr>
        <a:bodyPr/>
        <a:lstStyle/>
        <a:p>
          <a:pPr>
            <a:defRPr sz="1681"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828" b="1" i="0" u="none" strike="noStrike" baseline="0">
          <a:solidFill>
            <a:schemeClr val="tx1"/>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7702552719200892E-2"/>
          <c:y val="7.6738609112709841E-2"/>
          <c:w val="0.88481163227331328"/>
          <c:h val="0.68585131894484419"/>
        </c:manualLayout>
      </c:layout>
      <c:barChart>
        <c:barDir val="col"/>
        <c:grouping val="clustered"/>
        <c:ser>
          <c:idx val="0"/>
          <c:order val="0"/>
          <c:tx>
            <c:strRef>
              <c:f>Sheet1!$A$2</c:f>
              <c:strCache>
                <c:ptCount val="1"/>
                <c:pt idx="0">
                  <c:v>Ch. Conservative n=126</c:v>
                </c:pt>
              </c:strCache>
            </c:strRef>
          </c:tx>
          <c:spPr>
            <a:solidFill>
              <a:srgbClr val="993366"/>
            </a:solidFill>
            <a:ln w="12899">
              <a:solidFill>
                <a:schemeClr val="tx1"/>
              </a:solidFill>
              <a:prstDash val="solid"/>
            </a:ln>
          </c:spPr>
          <c:dLbls>
            <c:spPr>
              <a:noFill/>
              <a:ln w="25798">
                <a:noFill/>
              </a:ln>
            </c:spPr>
            <c:txPr>
              <a:bodyPr/>
              <a:lstStyle/>
              <a:p>
                <a:pPr>
                  <a:defRPr sz="1828" b="1" i="0" u="none" strike="noStrike" baseline="0">
                    <a:solidFill>
                      <a:schemeClr val="tx1"/>
                    </a:solidFill>
                    <a:latin typeface="Arial"/>
                    <a:ea typeface="Arial"/>
                    <a:cs typeface="Arial"/>
                  </a:defRPr>
                </a:pPr>
                <a:endParaRPr lang="en-US"/>
              </a:p>
            </c:txPr>
            <c:showVal val="1"/>
          </c:dLbls>
          <c:cat>
            <c:strRef>
              <c:f>Sheet1!$B$1:$C$1</c:f>
              <c:strCache>
                <c:ptCount val="2"/>
                <c:pt idx="0">
                  <c:v>Global Warming Concern</c:v>
                </c:pt>
                <c:pt idx="1">
                  <c:v>'Our Country Better Consume Less'</c:v>
                </c:pt>
              </c:strCache>
            </c:strRef>
          </c:cat>
          <c:val>
            <c:numRef>
              <c:f>Sheet1!$B$2:$C$2</c:f>
              <c:numCache>
                <c:formatCode>General</c:formatCode>
                <c:ptCount val="2"/>
                <c:pt idx="0">
                  <c:v>45</c:v>
                </c:pt>
                <c:pt idx="1">
                  <c:v>67</c:v>
                </c:pt>
              </c:numCache>
            </c:numRef>
          </c:val>
        </c:ser>
        <c:ser>
          <c:idx val="1"/>
          <c:order val="1"/>
          <c:tx>
            <c:strRef>
              <c:f>Sheet1!$A$3</c:f>
              <c:strCache>
                <c:ptCount val="1"/>
                <c:pt idx="0">
                  <c:v>Environmental n=236</c:v>
                </c:pt>
              </c:strCache>
            </c:strRef>
          </c:tx>
          <c:spPr>
            <a:solidFill>
              <a:srgbClr val="339966"/>
            </a:solidFill>
            <a:ln w="12899">
              <a:solidFill>
                <a:schemeClr val="tx1"/>
              </a:solidFill>
              <a:prstDash val="solid"/>
            </a:ln>
          </c:spPr>
          <c:dLbls>
            <c:spPr>
              <a:noFill/>
              <a:ln w="25798">
                <a:noFill/>
              </a:ln>
            </c:spPr>
            <c:txPr>
              <a:bodyPr/>
              <a:lstStyle/>
              <a:p>
                <a:pPr>
                  <a:defRPr sz="1828" b="1" i="0" u="none" strike="noStrike" baseline="0">
                    <a:solidFill>
                      <a:schemeClr val="tx1"/>
                    </a:solidFill>
                    <a:latin typeface="Arial"/>
                    <a:ea typeface="Arial"/>
                    <a:cs typeface="Arial"/>
                  </a:defRPr>
                </a:pPr>
                <a:endParaRPr lang="en-US"/>
              </a:p>
            </c:txPr>
            <c:showVal val="1"/>
          </c:dLbls>
          <c:cat>
            <c:strRef>
              <c:f>Sheet1!$B$1:$C$1</c:f>
              <c:strCache>
                <c:ptCount val="2"/>
                <c:pt idx="0">
                  <c:v>Global Warming Concern</c:v>
                </c:pt>
                <c:pt idx="1">
                  <c:v>'Our Country Better Consume Less'</c:v>
                </c:pt>
              </c:strCache>
            </c:strRef>
          </c:cat>
          <c:val>
            <c:numRef>
              <c:f>Sheet1!$B$3:$C$3</c:f>
              <c:numCache>
                <c:formatCode>General</c:formatCode>
                <c:ptCount val="2"/>
                <c:pt idx="0">
                  <c:v>77</c:v>
                </c:pt>
                <c:pt idx="1">
                  <c:v>81</c:v>
                </c:pt>
              </c:numCache>
            </c:numRef>
          </c:val>
        </c:ser>
        <c:axId val="55539584"/>
        <c:axId val="58245504"/>
      </c:barChart>
      <c:catAx>
        <c:axId val="55539584"/>
        <c:scaling>
          <c:orientation val="minMax"/>
        </c:scaling>
        <c:axPos val="b"/>
        <c:numFmt formatCode="General" sourceLinked="1"/>
        <c:tickLblPos val="nextTo"/>
        <c:spPr>
          <a:ln w="3225">
            <a:solidFill>
              <a:schemeClr val="tx1"/>
            </a:solidFill>
            <a:prstDash val="solid"/>
          </a:ln>
        </c:spPr>
        <c:txPr>
          <a:bodyPr rot="0" vert="horz"/>
          <a:lstStyle/>
          <a:p>
            <a:pPr>
              <a:defRPr sz="1828" b="1" i="0" u="none" strike="noStrike" baseline="0">
                <a:solidFill>
                  <a:schemeClr val="tx1"/>
                </a:solidFill>
                <a:latin typeface="Arial"/>
                <a:ea typeface="Arial"/>
                <a:cs typeface="Arial"/>
              </a:defRPr>
            </a:pPr>
            <a:endParaRPr lang="en-US"/>
          </a:p>
        </c:txPr>
        <c:crossAx val="58245504"/>
        <c:crosses val="autoZero"/>
        <c:auto val="1"/>
        <c:lblAlgn val="ctr"/>
        <c:lblOffset val="100"/>
        <c:tickLblSkip val="1"/>
        <c:tickMarkSkip val="1"/>
      </c:catAx>
      <c:valAx>
        <c:axId val="58245504"/>
        <c:scaling>
          <c:orientation val="minMax"/>
        </c:scaling>
        <c:axPos val="l"/>
        <c:majorGridlines>
          <c:spPr>
            <a:ln w="3225">
              <a:solidFill>
                <a:schemeClr val="tx1"/>
              </a:solidFill>
              <a:prstDash val="solid"/>
            </a:ln>
          </c:spPr>
        </c:majorGridlines>
        <c:numFmt formatCode="General" sourceLinked="1"/>
        <c:tickLblPos val="nextTo"/>
        <c:spPr>
          <a:ln w="3225">
            <a:solidFill>
              <a:schemeClr val="tx1"/>
            </a:solidFill>
            <a:prstDash val="solid"/>
          </a:ln>
        </c:spPr>
        <c:txPr>
          <a:bodyPr rot="0" vert="horz"/>
          <a:lstStyle/>
          <a:p>
            <a:pPr>
              <a:defRPr sz="1828" b="1" i="0" u="none" strike="noStrike" baseline="0">
                <a:solidFill>
                  <a:schemeClr val="tx1"/>
                </a:solidFill>
                <a:latin typeface="Arial"/>
                <a:ea typeface="Arial"/>
                <a:cs typeface="Arial"/>
              </a:defRPr>
            </a:pPr>
            <a:endParaRPr lang="en-US"/>
          </a:p>
        </c:txPr>
        <c:crossAx val="55539584"/>
        <c:crosses val="autoZero"/>
        <c:crossBetween val="between"/>
      </c:valAx>
      <c:spPr>
        <a:noFill/>
        <a:ln w="25798">
          <a:noFill/>
        </a:ln>
      </c:spPr>
    </c:plotArea>
    <c:legend>
      <c:legendPos val="b"/>
      <c:layout>
        <c:manualLayout>
          <c:xMode val="edge"/>
          <c:yMode val="edge"/>
          <c:x val="0.16936964214123379"/>
          <c:y val="0.88507184024677332"/>
          <c:w val="0.66126060545650933"/>
          <c:h val="9.9464242227453509E-2"/>
        </c:manualLayout>
      </c:layout>
      <c:spPr>
        <a:noFill/>
        <a:ln w="3225">
          <a:solidFill>
            <a:schemeClr val="tx1"/>
          </a:solidFill>
          <a:prstDash val="solid"/>
        </a:ln>
      </c:spPr>
      <c:txPr>
        <a:bodyPr/>
        <a:lstStyle/>
        <a:p>
          <a:pPr>
            <a:defRPr sz="1800"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828" b="1" i="0" u="none" strike="noStrike" baseline="0">
          <a:solidFill>
            <a:schemeClr val="tx1"/>
          </a:solidFill>
          <a:latin typeface="Arial"/>
          <a:ea typeface="Arial"/>
          <a:cs typeface="Aria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2.2197558268590451E-3"/>
          <c:y val="0.10549450549450549"/>
          <c:w val="0.96226415094339623"/>
          <c:h val="0.75604395604395613"/>
        </c:manualLayout>
      </c:layout>
      <c:barChart>
        <c:barDir val="col"/>
        <c:grouping val="clustered"/>
        <c:ser>
          <c:idx val="0"/>
          <c:order val="0"/>
          <c:tx>
            <c:strRef>
              <c:f>Sheet1!$A$2</c:f>
              <c:strCache>
                <c:ptCount val="1"/>
                <c:pt idx="0">
                  <c:v>Income ($US)</c:v>
                </c:pt>
              </c:strCache>
            </c:strRef>
          </c:tx>
          <c:spPr>
            <a:solidFill>
              <a:srgbClr val="FF0000"/>
            </a:solidFill>
            <a:ln w="12673">
              <a:solidFill>
                <a:schemeClr val="tx1"/>
              </a:solidFill>
              <a:prstDash val="solid"/>
            </a:ln>
          </c:spPr>
          <c:dLbls>
            <c:dLbl>
              <c:idx val="0"/>
              <c:layout>
                <c:manualLayout>
                  <c:x val="-4.275138924342687E-3"/>
                  <c:y val="1.8620426123205188E-2"/>
                </c:manualLayout>
              </c:layout>
              <c:tx>
                <c:rich>
                  <a:bodyPr/>
                  <a:lstStyle/>
                  <a:p>
                    <a:r>
                      <a:rPr lang="en-US" dirty="0"/>
                      <a:t>$47580</a:t>
                    </a:r>
                  </a:p>
                </c:rich>
              </c:tx>
              <c:dLblPos val="outEnd"/>
            </c:dLbl>
            <c:dLbl>
              <c:idx val="1"/>
              <c:layout/>
              <c:tx>
                <c:rich>
                  <a:bodyPr/>
                  <a:lstStyle/>
                  <a:p>
                    <a:r>
                      <a:rPr lang="en-US"/>
                      <a:t>$42360</a:t>
                    </a:r>
                  </a:p>
                </c:rich>
              </c:tx>
              <c:dLblPos val="outEnd"/>
            </c:dLbl>
            <c:dLbl>
              <c:idx val="2"/>
              <c:tx>
                <c:rich>
                  <a:bodyPr/>
                  <a:lstStyle/>
                  <a:p>
                    <a:r>
                      <a:t>$6060</a:t>
                    </a:r>
                  </a:p>
                </c:rich>
              </c:tx>
              <c:dLblPos val="outEnd"/>
            </c:dLbl>
            <c:dLbl>
              <c:idx val="3"/>
              <c:tx>
                <c:rich>
                  <a:bodyPr/>
                  <a:lstStyle/>
                  <a:p>
                    <a:r>
                      <a:t>$27920</a:t>
                    </a:r>
                  </a:p>
                </c:rich>
              </c:tx>
              <c:dLblPos val="outEnd"/>
            </c:dLbl>
            <c:dLbl>
              <c:idx val="4"/>
              <c:tx>
                <c:rich>
                  <a:bodyPr/>
                  <a:lstStyle/>
                  <a:p>
                    <a:r>
                      <a:t>$46800</a:t>
                    </a:r>
                  </a:p>
                </c:rich>
              </c:tx>
              <c:dLblPos val="outEnd"/>
            </c:dLbl>
            <c:spPr>
              <a:noFill/>
              <a:ln w="25345">
                <a:noFill/>
              </a:ln>
            </c:spPr>
            <c:txPr>
              <a:bodyPr rot="-2160000" vert="horz"/>
              <a:lstStyle/>
              <a:p>
                <a:pPr algn="ctr">
                  <a:defRPr sz="1597" b="1" i="0" u="none" strike="noStrike" baseline="0">
                    <a:solidFill>
                      <a:schemeClr val="tx1"/>
                    </a:solidFill>
                    <a:latin typeface="Arial"/>
                    <a:ea typeface="Arial"/>
                    <a:cs typeface="Arial"/>
                  </a:defRPr>
                </a:pPr>
                <a:endParaRPr lang="en-US"/>
              </a:p>
            </c:txPr>
            <c:dLblPos val="outEnd"/>
            <c:showVal val="1"/>
          </c:dLbls>
          <c:cat>
            <c:strRef>
              <c:f>Sheet1!$B$1:$C$1</c:f>
              <c:strCache>
                <c:ptCount val="2"/>
                <c:pt idx="0">
                  <c:v>USA</c:v>
                </c:pt>
                <c:pt idx="1">
                  <c:v>Oregon</c:v>
                </c:pt>
              </c:strCache>
            </c:strRef>
          </c:cat>
          <c:val>
            <c:numRef>
              <c:f>Sheet1!$B$2:$C$2</c:f>
              <c:numCache>
                <c:formatCode>General</c:formatCode>
                <c:ptCount val="2"/>
                <c:pt idx="0">
                  <c:v>59400</c:v>
                </c:pt>
                <c:pt idx="1">
                  <c:v>52866</c:v>
                </c:pt>
              </c:numCache>
            </c:numRef>
          </c:val>
        </c:ser>
        <c:ser>
          <c:idx val="1"/>
          <c:order val="1"/>
          <c:tx>
            <c:strRef>
              <c:f>Sheet1!$A$3</c:f>
              <c:strCache>
                <c:ptCount val="1"/>
                <c:pt idx="0">
                  <c:v>Emissions (ton/capita)</c:v>
                </c:pt>
              </c:strCache>
            </c:strRef>
          </c:tx>
          <c:spPr>
            <a:solidFill>
              <a:srgbClr val="333300"/>
            </a:solidFill>
            <a:ln w="12673">
              <a:solidFill>
                <a:schemeClr val="tx1"/>
              </a:solidFill>
              <a:prstDash val="solid"/>
            </a:ln>
          </c:spPr>
          <c:dLbls>
            <c:dLbl>
              <c:idx val="0"/>
              <c:layout/>
              <c:tx>
                <c:rich>
                  <a:bodyPr/>
                  <a:lstStyle/>
                  <a:p>
                    <a:r>
                      <a:rPr lang="en-US" dirty="0" smtClean="0"/>
                      <a:t>17.5(t</a:t>
                    </a:r>
                    <a:r>
                      <a:rPr lang="en-US" dirty="0"/>
                      <a:t>)</a:t>
                    </a:r>
                  </a:p>
                </c:rich>
              </c:tx>
              <c:dLblPos val="outEnd"/>
            </c:dLbl>
            <c:dLbl>
              <c:idx val="1"/>
              <c:layout>
                <c:manualLayout>
                  <c:x val="-4.1823183869489165E-3"/>
                  <c:y val="-1.8337254223312498E-2"/>
                </c:manualLayout>
              </c:layout>
              <c:tx>
                <c:rich>
                  <a:bodyPr/>
                  <a:lstStyle/>
                  <a:p>
                    <a:r>
                      <a:rPr lang="en-US" dirty="0" smtClean="0"/>
                      <a:t>9.7(t</a:t>
                    </a:r>
                    <a:r>
                      <a:rPr lang="en-US" dirty="0"/>
                      <a:t>)</a:t>
                    </a:r>
                  </a:p>
                </c:rich>
              </c:tx>
              <c:dLblPos val="outEnd"/>
            </c:dLbl>
            <c:dLbl>
              <c:idx val="2"/>
              <c:tx>
                <c:rich>
                  <a:bodyPr/>
                  <a:lstStyle/>
                  <a:p>
                    <a:r>
                      <a:t>1.3(t)</a:t>
                    </a:r>
                  </a:p>
                </c:rich>
              </c:tx>
              <c:dLblPos val="outEnd"/>
            </c:dLbl>
            <c:dLbl>
              <c:idx val="3"/>
              <c:tx>
                <c:rich>
                  <a:bodyPr/>
                  <a:lstStyle/>
                  <a:p>
                    <a:r>
                      <a:t>3.3(t)</a:t>
                    </a:r>
                  </a:p>
                </c:rich>
              </c:tx>
              <c:dLblPos val="outEnd"/>
            </c:dLbl>
            <c:dLbl>
              <c:idx val="4"/>
              <c:tx>
                <c:rich>
                  <a:bodyPr/>
                  <a:lstStyle/>
                  <a:p>
                    <a:r>
                      <a:t>5.4(t)</a:t>
                    </a:r>
                  </a:p>
                </c:rich>
              </c:tx>
              <c:dLblPos val="outEnd"/>
            </c:dLbl>
            <c:spPr>
              <a:noFill/>
              <a:ln w="25345">
                <a:noFill/>
              </a:ln>
            </c:spPr>
            <c:txPr>
              <a:bodyPr/>
              <a:lstStyle/>
              <a:p>
                <a:pPr>
                  <a:defRPr sz="1597" b="1" i="0" u="none" strike="noStrike" baseline="0">
                    <a:solidFill>
                      <a:schemeClr val="tx1"/>
                    </a:solidFill>
                    <a:latin typeface="Arial"/>
                    <a:ea typeface="Arial"/>
                    <a:cs typeface="Arial"/>
                  </a:defRPr>
                </a:pPr>
                <a:endParaRPr lang="en-US"/>
              </a:p>
            </c:txPr>
            <c:dLblPos val="outEnd"/>
            <c:showVal val="1"/>
          </c:dLbls>
          <c:cat>
            <c:strRef>
              <c:f>Sheet1!$B$1:$C$1</c:f>
              <c:strCache>
                <c:ptCount val="2"/>
                <c:pt idx="0">
                  <c:v>USA</c:v>
                </c:pt>
                <c:pt idx="1">
                  <c:v>Oregon</c:v>
                </c:pt>
              </c:strCache>
            </c:strRef>
          </c:cat>
          <c:val>
            <c:numRef>
              <c:f>Sheet1!$B$3:$C$3</c:f>
              <c:numCache>
                <c:formatCode>General</c:formatCode>
                <c:ptCount val="2"/>
                <c:pt idx="0" formatCode="#,##0">
                  <c:v>59400</c:v>
                </c:pt>
                <c:pt idx="1">
                  <c:v>33264</c:v>
                </c:pt>
              </c:numCache>
            </c:numRef>
          </c:val>
        </c:ser>
        <c:ser>
          <c:idx val="2"/>
          <c:order val="2"/>
          <c:tx>
            <c:strRef>
              <c:f>Sheet1!$A$4</c:f>
              <c:strCache>
                <c:ptCount val="1"/>
                <c:pt idx="0">
                  <c:v>Life Satisfaction Index</c:v>
                </c:pt>
              </c:strCache>
            </c:strRef>
          </c:tx>
          <c:spPr>
            <a:solidFill>
              <a:srgbClr val="00FF00"/>
            </a:solidFill>
            <a:ln w="12673">
              <a:solidFill>
                <a:schemeClr val="tx1"/>
              </a:solidFill>
              <a:prstDash val="solid"/>
            </a:ln>
          </c:spPr>
          <c:dLbls>
            <c:dLbl>
              <c:idx val="0"/>
              <c:layout/>
              <c:tx>
                <c:rich>
                  <a:bodyPr/>
                  <a:lstStyle/>
                  <a:p>
                    <a:r>
                      <a:rPr lang="en-US"/>
                      <a:t>7.4</a:t>
                    </a:r>
                  </a:p>
                </c:rich>
              </c:tx>
              <c:dLblPos val="outEnd"/>
            </c:dLbl>
            <c:dLbl>
              <c:idx val="1"/>
              <c:layout/>
              <c:tx>
                <c:rich>
                  <a:bodyPr/>
                  <a:lstStyle/>
                  <a:p>
                    <a:r>
                      <a:rPr lang="en-US"/>
                      <a:t>7.5</a:t>
                    </a:r>
                  </a:p>
                </c:rich>
              </c:tx>
              <c:dLblPos val="outEnd"/>
            </c:dLbl>
            <c:dLbl>
              <c:idx val="2"/>
              <c:tx>
                <c:rich>
                  <a:bodyPr/>
                  <a:lstStyle/>
                  <a:p>
                    <a:r>
                      <a:t>8.5</a:t>
                    </a:r>
                  </a:p>
                </c:rich>
              </c:tx>
              <c:dLblPos val="outEnd"/>
            </c:dLbl>
            <c:dLbl>
              <c:idx val="3"/>
              <c:tx>
                <c:rich>
                  <a:bodyPr/>
                  <a:lstStyle/>
                  <a:p>
                    <a:r>
                      <a:t>7.8</a:t>
                    </a:r>
                  </a:p>
                </c:rich>
              </c:tx>
              <c:dLblPos val="outEnd"/>
            </c:dLbl>
            <c:dLbl>
              <c:idx val="4"/>
              <c:tx>
                <c:rich>
                  <a:bodyPr/>
                  <a:lstStyle/>
                  <a:p>
                    <a:r>
                      <a:t>7.9</a:t>
                    </a:r>
                  </a:p>
                </c:rich>
              </c:tx>
              <c:dLblPos val="outEnd"/>
            </c:dLbl>
            <c:spPr>
              <a:noFill/>
              <a:ln w="25345">
                <a:noFill/>
              </a:ln>
            </c:spPr>
            <c:txPr>
              <a:bodyPr/>
              <a:lstStyle/>
              <a:p>
                <a:pPr>
                  <a:defRPr sz="1597" b="1" i="0" u="none" strike="noStrike" baseline="0">
                    <a:solidFill>
                      <a:schemeClr val="tx1"/>
                    </a:solidFill>
                    <a:latin typeface="Arial"/>
                    <a:ea typeface="Arial"/>
                    <a:cs typeface="Arial"/>
                  </a:defRPr>
                </a:pPr>
                <a:endParaRPr lang="en-US"/>
              </a:p>
            </c:txPr>
            <c:dLblPos val="outEnd"/>
            <c:showVal val="1"/>
          </c:dLbls>
          <c:cat>
            <c:strRef>
              <c:f>Sheet1!$B$1:$C$1</c:f>
              <c:strCache>
                <c:ptCount val="2"/>
                <c:pt idx="0">
                  <c:v>USA</c:v>
                </c:pt>
                <c:pt idx="1">
                  <c:v>Oregon</c:v>
                </c:pt>
              </c:strCache>
            </c:strRef>
          </c:cat>
          <c:val>
            <c:numRef>
              <c:f>Sheet1!$B$4:$C$4</c:f>
              <c:numCache>
                <c:formatCode>General</c:formatCode>
                <c:ptCount val="2"/>
                <c:pt idx="0">
                  <c:v>59400</c:v>
                </c:pt>
                <c:pt idx="1">
                  <c:v>59994</c:v>
                </c:pt>
              </c:numCache>
            </c:numRef>
          </c:val>
        </c:ser>
        <c:dLbls>
          <c:showVal val="1"/>
        </c:dLbls>
        <c:axId val="68581632"/>
        <c:axId val="78705408"/>
      </c:barChart>
      <c:catAx>
        <c:axId val="68581632"/>
        <c:scaling>
          <c:orientation val="minMax"/>
        </c:scaling>
        <c:axPos val="b"/>
        <c:numFmt formatCode="General" sourceLinked="1"/>
        <c:tickLblPos val="nextTo"/>
        <c:spPr>
          <a:ln w="3168">
            <a:solidFill>
              <a:schemeClr val="tx1"/>
            </a:solidFill>
            <a:prstDash val="solid"/>
          </a:ln>
        </c:spPr>
        <c:txPr>
          <a:bodyPr rot="0" vert="horz"/>
          <a:lstStyle/>
          <a:p>
            <a:pPr>
              <a:defRPr sz="1746" b="1" i="0" u="none" strike="noStrike" baseline="0">
                <a:solidFill>
                  <a:schemeClr val="tx1"/>
                </a:solidFill>
                <a:latin typeface="Arial"/>
                <a:ea typeface="Arial"/>
                <a:cs typeface="Arial"/>
              </a:defRPr>
            </a:pPr>
            <a:endParaRPr lang="en-US"/>
          </a:p>
        </c:txPr>
        <c:crossAx val="78705408"/>
        <c:crosses val="autoZero"/>
        <c:auto val="1"/>
        <c:lblAlgn val="ctr"/>
        <c:lblOffset val="100"/>
        <c:tickLblSkip val="1"/>
        <c:tickMarkSkip val="1"/>
      </c:catAx>
      <c:valAx>
        <c:axId val="78705408"/>
        <c:scaling>
          <c:orientation val="minMax"/>
        </c:scaling>
        <c:delete val="1"/>
        <c:axPos val="l"/>
        <c:majorGridlines>
          <c:spPr>
            <a:ln w="3168">
              <a:solidFill>
                <a:schemeClr val="tx1"/>
              </a:solidFill>
              <a:prstDash val="solid"/>
            </a:ln>
          </c:spPr>
        </c:majorGridlines>
        <c:numFmt formatCode="General" sourceLinked="1"/>
        <c:tickLblPos val="none"/>
        <c:crossAx val="68581632"/>
        <c:crosses val="autoZero"/>
        <c:crossBetween val="between"/>
      </c:valAx>
      <c:spPr>
        <a:noFill/>
        <a:ln w="25345">
          <a:noFill/>
        </a:ln>
      </c:spPr>
    </c:plotArea>
    <c:legend>
      <c:legendPos val="t"/>
      <c:layout>
        <c:manualLayout>
          <c:xMode val="edge"/>
          <c:yMode val="edge"/>
          <c:x val="9.1009988901220862E-2"/>
          <c:y val="8.7912087912087912E-3"/>
          <c:w val="0.82130965593784688"/>
          <c:h val="7.6923076923076927E-2"/>
        </c:manualLayout>
      </c:layout>
      <c:spPr>
        <a:noFill/>
        <a:ln w="3168">
          <a:solidFill>
            <a:schemeClr val="tx1"/>
          </a:solidFill>
          <a:prstDash val="solid"/>
        </a:ln>
      </c:spPr>
      <c:txPr>
        <a:bodyPr/>
        <a:lstStyle/>
        <a:p>
          <a:pPr>
            <a:defRPr sz="1607"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746" b="1" i="0" u="none" strike="noStrike" baseline="0">
          <a:solidFill>
            <a:schemeClr val="tx1"/>
          </a:solidFill>
          <a:latin typeface="Arial"/>
          <a:ea typeface="Arial"/>
          <a:cs typeface="Aria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8559340530195027E-2"/>
          <c:y val="6.5613048368953875E-2"/>
          <c:w val="0.8513174286050067"/>
          <c:h val="0.80761099365750633"/>
        </c:manualLayout>
      </c:layout>
      <c:barChart>
        <c:barDir val="col"/>
        <c:grouping val="clustered"/>
        <c:ser>
          <c:idx val="1"/>
          <c:order val="0"/>
          <c:tx>
            <c:strRef>
              <c:f>'Sheet1'!$A$3</c:f>
              <c:strCache>
                <c:ptCount val="1"/>
                <c:pt idx="0">
                  <c:v>Emissions (ton/capita)</c:v>
                </c:pt>
              </c:strCache>
            </c:strRef>
          </c:tx>
          <c:spPr>
            <a:gradFill flip="none" rotWithShape="1">
              <a:gsLst>
                <a:gs pos="0">
                  <a:srgbClr val="23010C"/>
                </a:gs>
                <a:gs pos="39999">
                  <a:srgbClr val="85C2FF"/>
                </a:gs>
                <a:gs pos="70000">
                  <a:srgbClr val="C4D6EB"/>
                </a:gs>
                <a:gs pos="100000">
                  <a:srgbClr val="FFEBFA"/>
                </a:gs>
              </a:gsLst>
              <a:lin ang="16200000" scaled="1"/>
              <a:tileRect/>
            </a:gradFill>
          </c:spPr>
          <c:dPt>
            <c:idx val="0"/>
            <c:spPr>
              <a:solidFill>
                <a:schemeClr val="tx1"/>
              </a:solidFill>
            </c:spPr>
          </c:dPt>
          <c:dPt>
            <c:idx val="1"/>
            <c:spPr>
              <a:solidFill>
                <a:prstClr val="black"/>
              </a:solidFill>
            </c:spPr>
          </c:dPt>
          <c:dPt>
            <c:idx val="2"/>
            <c:spPr>
              <a:gradFill flip="none" rotWithShape="1">
                <a:gsLst>
                  <a:gs pos="0">
                    <a:srgbClr val="000000"/>
                  </a:gs>
                  <a:gs pos="26000">
                    <a:srgbClr val="000000"/>
                  </a:gs>
                  <a:gs pos="15000">
                    <a:srgbClr val="000000"/>
                  </a:gs>
                  <a:gs pos="20000">
                    <a:srgbClr val="000040"/>
                  </a:gs>
                  <a:gs pos="50000">
                    <a:srgbClr val="400040"/>
                  </a:gs>
                  <a:gs pos="75000">
                    <a:srgbClr val="8F0040"/>
                  </a:gs>
                  <a:gs pos="89999">
                    <a:srgbClr val="F27300"/>
                  </a:gs>
                  <a:gs pos="100000">
                    <a:srgbClr val="FFBF00"/>
                  </a:gs>
                </a:gsLst>
                <a:lin ang="16200000" scaled="1"/>
                <a:tileRect/>
              </a:gradFill>
            </c:spPr>
          </c:dPt>
          <c:dLbls>
            <c:dLbl>
              <c:idx val="0"/>
              <c:layout>
                <c:manualLayout>
                  <c:x val="-7.2416321094191647E-5"/>
                  <c:y val="0.2457550618672667"/>
                </c:manualLayout>
              </c:layout>
              <c:tx>
                <c:rich>
                  <a:bodyPr/>
                  <a:lstStyle/>
                  <a:p>
                    <a:r>
                      <a:rPr lang="en-US" dirty="0" smtClean="0">
                        <a:solidFill>
                          <a:schemeClr val="bg1"/>
                        </a:solidFill>
                      </a:rPr>
                      <a:t>17.5</a:t>
                    </a:r>
                  </a:p>
                  <a:p>
                    <a:r>
                      <a:rPr lang="en-US" baseline="0" dirty="0" smtClean="0">
                        <a:solidFill>
                          <a:schemeClr val="bg1"/>
                        </a:solidFill>
                      </a:rPr>
                      <a:t> M Tons/</a:t>
                    </a:r>
                  </a:p>
                  <a:p>
                    <a:r>
                      <a:rPr lang="en-US" baseline="0" dirty="0" smtClean="0">
                        <a:solidFill>
                          <a:schemeClr val="bg1"/>
                        </a:solidFill>
                      </a:rPr>
                      <a:t>capita</a:t>
                    </a:r>
                    <a:endParaRPr lang="en-US" dirty="0">
                      <a:solidFill>
                        <a:schemeClr val="bg1"/>
                      </a:solidFill>
                    </a:endParaRPr>
                  </a:p>
                </c:rich>
              </c:tx>
              <c:dLblPos val="outEnd"/>
            </c:dLbl>
            <c:dLbl>
              <c:idx val="1"/>
              <c:layout>
                <c:manualLayout>
                  <c:x val="1.4214641080312722E-3"/>
                  <c:y val="0.21076671219668974"/>
                </c:manualLayout>
              </c:layout>
              <c:tx>
                <c:rich>
                  <a:bodyPr/>
                  <a:lstStyle/>
                  <a:p>
                    <a:r>
                      <a:rPr lang="en-US" dirty="0" smtClean="0">
                        <a:solidFill>
                          <a:schemeClr val="bg1"/>
                        </a:solidFill>
                      </a:rPr>
                      <a:t>7</a:t>
                    </a:r>
                    <a:r>
                      <a:rPr lang="en-US" dirty="0" smtClean="0"/>
                      <a:t>.7</a:t>
                    </a:r>
                    <a:r>
                      <a:rPr lang="en-US" baseline="0" dirty="0" smtClean="0"/>
                      <a:t> </a:t>
                    </a:r>
                  </a:p>
                  <a:p>
                    <a:r>
                      <a:rPr lang="en-US" baseline="0" dirty="0" smtClean="0"/>
                      <a:t>M Tons/</a:t>
                    </a:r>
                  </a:p>
                  <a:p>
                    <a:r>
                      <a:rPr lang="en-US" baseline="0" dirty="0" smtClean="0"/>
                      <a:t>capita</a:t>
                    </a:r>
                  </a:p>
                </c:rich>
              </c:tx>
              <c:dLblPos val="outEnd"/>
            </c:dLbl>
            <c:dLbl>
              <c:idx val="2"/>
              <c:layout>
                <c:manualLayout>
                  <c:x val="1.4214641080312722E-3"/>
                  <c:y val="0.1683673469387755"/>
                </c:manualLayout>
              </c:layout>
              <c:tx>
                <c:rich>
                  <a:bodyPr/>
                  <a:lstStyle/>
                  <a:p>
                    <a:r>
                      <a:rPr lang="en-US" baseline="0" dirty="0" smtClean="0">
                        <a:solidFill>
                          <a:schemeClr val="bg1"/>
                        </a:solidFill>
                      </a:rPr>
                      <a:t> </a:t>
                    </a:r>
                    <a:r>
                      <a:rPr lang="en-US" baseline="0" dirty="0" smtClean="0"/>
                      <a:t>2 – 5</a:t>
                    </a:r>
                  </a:p>
                  <a:p>
                    <a:r>
                      <a:rPr lang="en-US" baseline="0" dirty="0" smtClean="0"/>
                      <a:t>M Tons/</a:t>
                    </a:r>
                  </a:p>
                  <a:p>
                    <a:r>
                      <a:rPr lang="en-US" baseline="0" dirty="0" smtClean="0"/>
                      <a:t>capita</a:t>
                    </a:r>
                    <a:endParaRPr lang="en-US" dirty="0"/>
                  </a:p>
                </c:rich>
              </c:tx>
              <c:dLblPos val="outEnd"/>
            </c:dLbl>
            <c:dLbl>
              <c:idx val="3"/>
              <c:tx>
                <c:rich>
                  <a:bodyPr/>
                  <a:lstStyle/>
                  <a:p>
                    <a:r>
                      <a:rPr lang="en-US">
                        <a:solidFill>
                          <a:schemeClr val="bg1"/>
                        </a:solidFill>
                      </a:rPr>
                      <a:t>$</a:t>
                    </a:r>
                    <a:r>
                      <a:rPr lang="en-US"/>
                      <a:t>27920</a:t>
                    </a:r>
                  </a:p>
                </c:rich>
              </c:tx>
              <c:dLblPos val="outEnd"/>
            </c:dLbl>
            <c:dLbl>
              <c:idx val="4"/>
              <c:tx>
                <c:rich>
                  <a:bodyPr/>
                  <a:lstStyle/>
                  <a:p>
                    <a:r>
                      <a:rPr lang="en-US">
                        <a:solidFill>
                          <a:schemeClr val="bg1"/>
                        </a:solidFill>
                      </a:rPr>
                      <a:t>$</a:t>
                    </a:r>
                    <a:r>
                      <a:rPr lang="en-US"/>
                      <a:t>46800</a:t>
                    </a:r>
                  </a:p>
                </c:rich>
              </c:tx>
              <c:dLblPos val="outEnd"/>
            </c:dLbl>
            <c:spPr>
              <a:noFill/>
              <a:ln w="26795">
                <a:noFill/>
              </a:ln>
            </c:spPr>
            <c:txPr>
              <a:bodyPr rot="0" vert="horz"/>
              <a:lstStyle/>
              <a:p>
                <a:pPr algn="ctr">
                  <a:defRPr sz="1635" b="1" i="0" u="none" strike="noStrike" baseline="0">
                    <a:solidFill>
                      <a:schemeClr val="bg1"/>
                    </a:solidFill>
                    <a:latin typeface="Arial"/>
                    <a:ea typeface="Arial"/>
                    <a:cs typeface="Arial"/>
                  </a:defRPr>
                </a:pPr>
                <a:endParaRPr lang="en-US"/>
              </a:p>
            </c:txPr>
            <c:dLblPos val="outEnd"/>
            <c:showVal val="1"/>
          </c:dLbls>
          <c:cat>
            <c:strRef>
              <c:f>'Sheet1'!$B$1:$E$1</c:f>
              <c:strCache>
                <c:ptCount val="3"/>
                <c:pt idx="0">
                  <c:v>USA</c:v>
                </c:pt>
                <c:pt idx="1">
                  <c:v>China</c:v>
                </c:pt>
                <c:pt idx="2">
                  <c:v>Est. Sustainable Range</c:v>
                </c:pt>
              </c:strCache>
            </c:strRef>
          </c:cat>
          <c:val>
            <c:numRef>
              <c:f>'Sheet1'!$B$3:$E$3</c:f>
              <c:numCache>
                <c:formatCode>General</c:formatCode>
                <c:ptCount val="3"/>
                <c:pt idx="0" formatCode="#,##0">
                  <c:v>17.5</c:v>
                </c:pt>
                <c:pt idx="1">
                  <c:v>7.7</c:v>
                </c:pt>
                <c:pt idx="2">
                  <c:v>4.9000000000000004</c:v>
                </c:pt>
              </c:numCache>
            </c:numRef>
          </c:val>
        </c:ser>
        <c:dLbls>
          <c:showVal val="1"/>
        </c:dLbls>
        <c:axId val="102076800"/>
        <c:axId val="111661056"/>
      </c:barChart>
      <c:catAx>
        <c:axId val="102076800"/>
        <c:scaling>
          <c:orientation val="minMax"/>
        </c:scaling>
        <c:axPos val="b"/>
        <c:numFmt formatCode="General" sourceLinked="1"/>
        <c:tickLblPos val="nextTo"/>
        <c:spPr>
          <a:ln w="3349">
            <a:solidFill>
              <a:schemeClr val="tx1"/>
            </a:solidFill>
            <a:prstDash val="solid"/>
          </a:ln>
        </c:spPr>
        <c:txPr>
          <a:bodyPr rot="0" vert="horz"/>
          <a:lstStyle/>
          <a:p>
            <a:pPr>
              <a:defRPr sz="2000" b="1" i="0" u="none" strike="noStrike" baseline="0">
                <a:solidFill>
                  <a:srgbClr val="23010C"/>
                </a:solidFill>
                <a:latin typeface="Arial"/>
                <a:ea typeface="Arial"/>
                <a:cs typeface="Arial"/>
              </a:defRPr>
            </a:pPr>
            <a:endParaRPr lang="en-US"/>
          </a:p>
        </c:txPr>
        <c:crossAx val="111661056"/>
        <c:crosses val="autoZero"/>
        <c:auto val="1"/>
        <c:lblAlgn val="ctr"/>
        <c:lblOffset val="100"/>
        <c:tickLblSkip val="1"/>
        <c:tickMarkSkip val="1"/>
      </c:catAx>
      <c:valAx>
        <c:axId val="111661056"/>
        <c:scaling>
          <c:orientation val="minMax"/>
          <c:max val="25"/>
          <c:min val="0"/>
        </c:scaling>
        <c:axPos val="l"/>
        <c:majorGridlines>
          <c:spPr>
            <a:ln w="3349">
              <a:solidFill>
                <a:schemeClr val="tx1"/>
              </a:solidFill>
              <a:prstDash val="solid"/>
            </a:ln>
          </c:spPr>
        </c:majorGridlines>
        <c:title>
          <c:tx>
            <c:rich>
              <a:bodyPr/>
              <a:lstStyle/>
              <a:p>
                <a:pPr>
                  <a:defRPr sz="1609" b="1" i="0" u="none" strike="noStrike" baseline="0">
                    <a:solidFill>
                      <a:schemeClr val="tx1"/>
                    </a:solidFill>
                    <a:latin typeface="Arial"/>
                    <a:ea typeface="Arial"/>
                    <a:cs typeface="Arial"/>
                  </a:defRPr>
                </a:pPr>
                <a:r>
                  <a:rPr lang="en-US"/>
                  <a:t>Metric Tons CO2 / Capita</a:t>
                </a:r>
              </a:p>
            </c:rich>
          </c:tx>
          <c:layout>
            <c:manualLayout>
              <c:xMode val="edge"/>
              <c:yMode val="edge"/>
              <c:x val="9.9889012208657056E-3"/>
              <c:y val="0.20718816067653276"/>
            </c:manualLayout>
          </c:layout>
          <c:spPr>
            <a:noFill/>
            <a:ln w="26795">
              <a:noFill/>
            </a:ln>
          </c:spPr>
        </c:title>
        <c:numFmt formatCode="#,##0" sourceLinked="1"/>
        <c:tickLblPos val="nextTo"/>
        <c:spPr>
          <a:ln w="3349">
            <a:solidFill>
              <a:schemeClr val="tx1"/>
            </a:solidFill>
            <a:prstDash val="solid"/>
          </a:ln>
        </c:spPr>
        <c:txPr>
          <a:bodyPr rot="0" vert="horz"/>
          <a:lstStyle/>
          <a:p>
            <a:pPr>
              <a:defRPr sz="1609" b="1" i="0" u="none" strike="noStrike" baseline="0">
                <a:solidFill>
                  <a:schemeClr val="tx1"/>
                </a:solidFill>
                <a:latin typeface="Arial"/>
                <a:ea typeface="Arial"/>
                <a:cs typeface="Arial"/>
              </a:defRPr>
            </a:pPr>
            <a:endParaRPr lang="en-US"/>
          </a:p>
        </c:txPr>
        <c:crossAx val="102076800"/>
        <c:crosses val="autoZero"/>
        <c:crossBetween val="between"/>
        <c:minorUnit val="5"/>
      </c:valAx>
      <c:spPr>
        <a:noFill/>
        <a:ln w="25400">
          <a:noFill/>
        </a:ln>
      </c:spPr>
    </c:plotArea>
    <c:plotVisOnly val="1"/>
    <c:dispBlanksAs val="gap"/>
  </c:chart>
  <c:spPr>
    <a:noFill/>
    <a:ln>
      <a:noFill/>
    </a:ln>
  </c:spPr>
  <c:txPr>
    <a:bodyPr/>
    <a:lstStyle/>
    <a:p>
      <a:pPr>
        <a:defRPr sz="1925" b="1" i="0" u="none" strike="noStrike" baseline="0">
          <a:solidFill>
            <a:schemeClr val="tx1"/>
          </a:solidFill>
          <a:latin typeface="Arial"/>
          <a:ea typeface="Arial"/>
          <a:cs typeface="Arial"/>
        </a:defRPr>
      </a:pPr>
      <a:endParaRPr lang="en-US"/>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8559340530195096E-2"/>
          <c:y val="6.5613048368953875E-2"/>
          <c:w val="0.8513174286050067"/>
          <c:h val="0.80761099365750655"/>
        </c:manualLayout>
      </c:layout>
      <c:barChart>
        <c:barDir val="col"/>
        <c:grouping val="clustered"/>
        <c:ser>
          <c:idx val="1"/>
          <c:order val="0"/>
          <c:tx>
            <c:strRef>
              <c:f>Sheet1!$A$3</c:f>
              <c:strCache>
                <c:ptCount val="1"/>
                <c:pt idx="0">
                  <c:v>Emissions (ton/capita)</c:v>
                </c:pt>
              </c:strCache>
            </c:strRef>
          </c:tx>
          <c:spPr>
            <a:gradFill flip="none" rotWithShape="1">
              <a:gsLst>
                <a:gs pos="0">
                  <a:srgbClr val="23010C"/>
                </a:gs>
                <a:gs pos="39999">
                  <a:srgbClr val="85C2FF"/>
                </a:gs>
                <a:gs pos="70000">
                  <a:srgbClr val="C4D6EB"/>
                </a:gs>
                <a:gs pos="100000">
                  <a:srgbClr val="FFEBFA"/>
                </a:gs>
              </a:gsLst>
              <a:lin ang="16200000" scaled="1"/>
              <a:tileRect/>
            </a:gradFill>
          </c:spPr>
          <c:dPt>
            <c:idx val="0"/>
            <c:spPr>
              <a:solidFill>
                <a:srgbClr val="000000"/>
              </a:solidFill>
            </c:spPr>
          </c:dPt>
          <c:dPt>
            <c:idx val="1"/>
            <c:spPr>
              <a:solidFill>
                <a:prstClr val="black"/>
              </a:solidFill>
            </c:spPr>
          </c:dPt>
          <c:dPt>
            <c:idx val="2"/>
            <c:spPr>
              <a:gradFill flip="none" rotWithShape="1">
                <a:gsLst>
                  <a:gs pos="0">
                    <a:srgbClr val="000000"/>
                  </a:gs>
                  <a:gs pos="26000">
                    <a:srgbClr val="000000"/>
                  </a:gs>
                  <a:gs pos="15000">
                    <a:srgbClr val="000000"/>
                  </a:gs>
                  <a:gs pos="20000">
                    <a:srgbClr val="000040"/>
                  </a:gs>
                  <a:gs pos="50000">
                    <a:srgbClr val="400040"/>
                  </a:gs>
                  <a:gs pos="75000">
                    <a:srgbClr val="8F0040"/>
                  </a:gs>
                  <a:gs pos="89999">
                    <a:srgbClr val="F27300"/>
                  </a:gs>
                  <a:gs pos="100000">
                    <a:srgbClr val="FFBF00"/>
                  </a:gs>
                </a:gsLst>
                <a:lin ang="16200000" scaled="1"/>
                <a:tileRect/>
              </a:gradFill>
            </c:spPr>
          </c:dPt>
          <c:dLbls>
            <c:dLbl>
              <c:idx val="0"/>
              <c:delete val="1"/>
            </c:dLbl>
            <c:dLbl>
              <c:idx val="1"/>
              <c:delete val="1"/>
            </c:dLbl>
            <c:dLbl>
              <c:idx val="2"/>
              <c:layout>
                <c:manualLayout>
                  <c:x val="1.4214641080312722E-3"/>
                  <c:y val="0.1683673469387755"/>
                </c:manualLayout>
              </c:layout>
              <c:tx>
                <c:rich>
                  <a:bodyPr/>
                  <a:lstStyle/>
                  <a:p>
                    <a:r>
                      <a:rPr lang="en-US" baseline="0" dirty="0" smtClean="0">
                        <a:solidFill>
                          <a:schemeClr val="bg1"/>
                        </a:solidFill>
                      </a:rPr>
                      <a:t> </a:t>
                    </a:r>
                    <a:r>
                      <a:rPr lang="en-US" baseline="0" dirty="0" smtClean="0"/>
                      <a:t>2 – 5</a:t>
                    </a:r>
                  </a:p>
                  <a:p>
                    <a:r>
                      <a:rPr lang="en-US" baseline="0" dirty="0" smtClean="0"/>
                      <a:t>M Tons/</a:t>
                    </a:r>
                  </a:p>
                  <a:p>
                    <a:r>
                      <a:rPr lang="en-US" baseline="0" dirty="0" smtClean="0"/>
                      <a:t>capita</a:t>
                    </a:r>
                    <a:endParaRPr lang="en-US" dirty="0"/>
                  </a:p>
                </c:rich>
              </c:tx>
              <c:dLblPos val="outEnd"/>
            </c:dLbl>
            <c:dLbl>
              <c:idx val="3"/>
              <c:tx>
                <c:rich>
                  <a:bodyPr/>
                  <a:lstStyle/>
                  <a:p>
                    <a:r>
                      <a:rPr lang="en-US">
                        <a:solidFill>
                          <a:schemeClr val="bg1"/>
                        </a:solidFill>
                      </a:rPr>
                      <a:t>$</a:t>
                    </a:r>
                    <a:r>
                      <a:rPr lang="en-US"/>
                      <a:t>27920</a:t>
                    </a:r>
                  </a:p>
                </c:rich>
              </c:tx>
              <c:dLblPos val="outEnd"/>
            </c:dLbl>
            <c:dLbl>
              <c:idx val="4"/>
              <c:tx>
                <c:rich>
                  <a:bodyPr/>
                  <a:lstStyle/>
                  <a:p>
                    <a:r>
                      <a:rPr lang="en-US">
                        <a:solidFill>
                          <a:schemeClr val="bg1"/>
                        </a:solidFill>
                      </a:rPr>
                      <a:t>$</a:t>
                    </a:r>
                    <a:r>
                      <a:rPr lang="en-US"/>
                      <a:t>46800</a:t>
                    </a:r>
                  </a:p>
                </c:rich>
              </c:tx>
              <c:dLblPos val="outEnd"/>
            </c:dLbl>
            <c:spPr>
              <a:noFill/>
              <a:ln w="26795">
                <a:noFill/>
              </a:ln>
            </c:spPr>
            <c:txPr>
              <a:bodyPr rot="0" vert="horz"/>
              <a:lstStyle/>
              <a:p>
                <a:pPr algn="ctr">
                  <a:defRPr sz="1635" b="1" i="0" u="none" strike="noStrike" baseline="0">
                    <a:solidFill>
                      <a:schemeClr val="bg1"/>
                    </a:solidFill>
                    <a:latin typeface="Arial"/>
                    <a:ea typeface="Arial"/>
                    <a:cs typeface="Arial"/>
                  </a:defRPr>
                </a:pPr>
                <a:endParaRPr lang="en-US"/>
              </a:p>
            </c:txPr>
            <c:dLblPos val="outEnd"/>
            <c:showVal val="1"/>
          </c:dLbls>
          <c:cat>
            <c:strRef>
              <c:f>Sheet1!$B$1:$E$1</c:f>
              <c:strCache>
                <c:ptCount val="3"/>
                <c:pt idx="0">
                  <c:v>USA</c:v>
                </c:pt>
                <c:pt idx="1">
                  <c:v>China</c:v>
                </c:pt>
                <c:pt idx="2">
                  <c:v>Est. Sustainable Range</c:v>
                </c:pt>
              </c:strCache>
            </c:strRef>
          </c:cat>
          <c:val>
            <c:numRef>
              <c:f>Sheet1!$B$3:$E$3</c:f>
              <c:numCache>
                <c:formatCode>General</c:formatCode>
                <c:ptCount val="3"/>
                <c:pt idx="0" formatCode="#,##0">
                  <c:v>19.7</c:v>
                </c:pt>
                <c:pt idx="1">
                  <c:v>5.2</c:v>
                </c:pt>
                <c:pt idx="2">
                  <c:v>4.9000000000000004</c:v>
                </c:pt>
              </c:numCache>
            </c:numRef>
          </c:val>
        </c:ser>
        <c:dLbls>
          <c:showVal val="1"/>
        </c:dLbls>
        <c:axId val="124429056"/>
        <c:axId val="125108608"/>
      </c:barChart>
      <c:catAx>
        <c:axId val="124429056"/>
        <c:scaling>
          <c:orientation val="minMax"/>
        </c:scaling>
        <c:axPos val="b"/>
        <c:numFmt formatCode="General" sourceLinked="1"/>
        <c:tickLblPos val="nextTo"/>
        <c:spPr>
          <a:ln w="3349">
            <a:solidFill>
              <a:schemeClr val="tx1"/>
            </a:solidFill>
            <a:prstDash val="solid"/>
          </a:ln>
        </c:spPr>
        <c:txPr>
          <a:bodyPr rot="0" vert="horz"/>
          <a:lstStyle/>
          <a:p>
            <a:pPr>
              <a:defRPr sz="2000" b="1" i="0" u="none" strike="noStrike" baseline="0">
                <a:solidFill>
                  <a:srgbClr val="23010C"/>
                </a:solidFill>
                <a:latin typeface="Arial"/>
                <a:ea typeface="Arial"/>
                <a:cs typeface="Arial"/>
              </a:defRPr>
            </a:pPr>
            <a:endParaRPr lang="en-US"/>
          </a:p>
        </c:txPr>
        <c:crossAx val="125108608"/>
        <c:crosses val="autoZero"/>
        <c:auto val="1"/>
        <c:lblAlgn val="ctr"/>
        <c:lblOffset val="100"/>
        <c:tickLblSkip val="1"/>
        <c:tickMarkSkip val="1"/>
      </c:catAx>
      <c:valAx>
        <c:axId val="125108608"/>
        <c:scaling>
          <c:orientation val="minMax"/>
          <c:max val="20"/>
          <c:min val="0"/>
        </c:scaling>
        <c:axPos val="l"/>
        <c:majorGridlines>
          <c:spPr>
            <a:ln w="3349">
              <a:solidFill>
                <a:schemeClr val="tx1"/>
              </a:solidFill>
              <a:prstDash val="solid"/>
            </a:ln>
          </c:spPr>
        </c:majorGridlines>
        <c:title>
          <c:tx>
            <c:rich>
              <a:bodyPr/>
              <a:lstStyle/>
              <a:p>
                <a:pPr>
                  <a:defRPr sz="1609" b="1" i="0" u="none" strike="noStrike" baseline="0">
                    <a:solidFill>
                      <a:schemeClr val="tx1"/>
                    </a:solidFill>
                    <a:latin typeface="Arial"/>
                    <a:ea typeface="Arial"/>
                    <a:cs typeface="Arial"/>
                  </a:defRPr>
                </a:pPr>
                <a:r>
                  <a:rPr lang="en-US"/>
                  <a:t>Metric Tons CO2 / Capita</a:t>
                </a:r>
              </a:p>
            </c:rich>
          </c:tx>
          <c:layout>
            <c:manualLayout>
              <c:xMode val="edge"/>
              <c:yMode val="edge"/>
              <c:x val="9.9889012208657056E-3"/>
              <c:y val="0.20718816067653276"/>
            </c:manualLayout>
          </c:layout>
          <c:spPr>
            <a:noFill/>
            <a:ln w="26795">
              <a:noFill/>
            </a:ln>
          </c:spPr>
        </c:title>
        <c:numFmt formatCode="#,##0" sourceLinked="1"/>
        <c:tickLblPos val="nextTo"/>
        <c:spPr>
          <a:ln w="3349">
            <a:solidFill>
              <a:schemeClr val="tx1"/>
            </a:solidFill>
            <a:prstDash val="solid"/>
          </a:ln>
        </c:spPr>
        <c:txPr>
          <a:bodyPr rot="0" vert="horz"/>
          <a:lstStyle/>
          <a:p>
            <a:pPr>
              <a:defRPr sz="1609" b="1" i="0" u="none" strike="noStrike" baseline="0">
                <a:solidFill>
                  <a:schemeClr val="tx1"/>
                </a:solidFill>
                <a:latin typeface="Arial"/>
                <a:ea typeface="Arial"/>
                <a:cs typeface="Arial"/>
              </a:defRPr>
            </a:pPr>
            <a:endParaRPr lang="en-US"/>
          </a:p>
        </c:txPr>
        <c:crossAx val="124429056"/>
        <c:crosses val="autoZero"/>
        <c:crossBetween val="between"/>
        <c:minorUnit val="5"/>
      </c:valAx>
      <c:spPr>
        <a:noFill/>
        <a:ln w="25400">
          <a:noFill/>
        </a:ln>
      </c:spPr>
    </c:plotArea>
    <c:plotVisOnly val="1"/>
    <c:dispBlanksAs val="gap"/>
  </c:chart>
  <c:spPr>
    <a:noFill/>
    <a:ln>
      <a:noFill/>
    </a:ln>
  </c:spPr>
  <c:txPr>
    <a:bodyPr/>
    <a:lstStyle/>
    <a:p>
      <a:pPr>
        <a:defRPr sz="1925" b="1" i="0" u="none" strike="noStrike" baseline="0">
          <a:solidFill>
            <a:schemeClr val="tx1"/>
          </a:solidFill>
          <a:latin typeface="Arial"/>
          <a:ea typeface="Arial"/>
          <a:cs typeface="Arial"/>
        </a:defRPr>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
          <c:y val="0"/>
          <c:w val="1"/>
          <c:h val="0.77582417582417595"/>
        </c:manualLayout>
      </c:layout>
      <c:barChart>
        <c:barDir val="col"/>
        <c:grouping val="clustered"/>
        <c:ser>
          <c:idx val="0"/>
          <c:order val="0"/>
          <c:tx>
            <c:strRef>
              <c:f>Sheet1!$A$2</c:f>
              <c:strCache>
                <c:ptCount val="1"/>
                <c:pt idx="0">
                  <c:v>Income ($US)</c:v>
                </c:pt>
              </c:strCache>
            </c:strRef>
          </c:tx>
          <c:spPr>
            <a:solidFill>
              <a:srgbClr val="FF0000"/>
            </a:solidFill>
            <a:ln w="12718">
              <a:solidFill>
                <a:schemeClr val="tx1"/>
              </a:solidFill>
              <a:prstDash val="solid"/>
            </a:ln>
          </c:spPr>
          <c:dLbls>
            <c:dLbl>
              <c:idx val="0"/>
              <c:layout/>
              <c:tx>
                <c:rich>
                  <a:bodyPr/>
                  <a:lstStyle/>
                  <a:p>
                    <a:r>
                      <a:rPr lang="en-US" dirty="0" smtClean="0"/>
                      <a:t>$52,610</a:t>
                    </a:r>
                    <a:endParaRPr lang="en-US" dirty="0"/>
                  </a:p>
                </c:rich>
              </c:tx>
              <c:dLblPos val="outEnd"/>
            </c:dLbl>
            <c:dLbl>
              <c:idx val="1"/>
              <c:layout/>
              <c:tx>
                <c:rich>
                  <a:bodyPr/>
                  <a:lstStyle/>
                  <a:p>
                    <a:r>
                      <a:rPr lang="en-US" dirty="0"/>
                      <a:t>$</a:t>
                    </a:r>
                    <a:r>
                      <a:rPr lang="en-US" dirty="0" smtClean="0"/>
                      <a:t>44447</a:t>
                    </a:r>
                    <a:endParaRPr lang="en-US" dirty="0"/>
                  </a:p>
                </c:rich>
              </c:tx>
              <c:dLblPos val="outEnd"/>
            </c:dLbl>
            <c:dLbl>
              <c:idx val="2"/>
              <c:layout/>
              <c:tx>
                <c:rich>
                  <a:bodyPr/>
                  <a:lstStyle/>
                  <a:p>
                    <a:r>
                      <a:rPr lang="en-US" dirty="0" smtClean="0"/>
                      <a:t>$8,820</a:t>
                    </a:r>
                    <a:endParaRPr lang="en-US" dirty="0"/>
                  </a:p>
                </c:rich>
              </c:tx>
              <c:dLblPos val="outEnd"/>
            </c:dLbl>
            <c:dLbl>
              <c:idx val="3"/>
              <c:layout/>
              <c:tx>
                <c:rich>
                  <a:bodyPr/>
                  <a:lstStyle/>
                  <a:p>
                    <a:r>
                      <a:rPr lang="en-US" dirty="0" smtClean="0"/>
                      <a:t>$36900</a:t>
                    </a:r>
                    <a:endParaRPr lang="en-US" dirty="0"/>
                  </a:p>
                </c:rich>
              </c:tx>
              <c:dLblPos val="outEnd"/>
            </c:dLbl>
            <c:dLbl>
              <c:idx val="4"/>
              <c:layout/>
              <c:tx>
                <c:rich>
                  <a:bodyPr/>
                  <a:lstStyle/>
                  <a:p>
                    <a:r>
                      <a:rPr lang="en-US" dirty="0" smtClean="0"/>
                      <a:t>$56120</a:t>
                    </a:r>
                    <a:endParaRPr lang="en-US" dirty="0"/>
                  </a:p>
                </c:rich>
              </c:tx>
              <c:dLblPos val="outEnd"/>
            </c:dLbl>
            <c:spPr>
              <a:solidFill>
                <a:prstClr val="white"/>
              </a:solidFill>
              <a:ln w="25435">
                <a:noFill/>
              </a:ln>
            </c:spPr>
            <c:txPr>
              <a:bodyPr rot="-5400000" vert="horz"/>
              <a:lstStyle/>
              <a:p>
                <a:pPr algn="ctr">
                  <a:defRPr sz="1552" b="1" i="0" u="none" strike="noStrike" baseline="0">
                    <a:solidFill>
                      <a:schemeClr val="tx1"/>
                    </a:solidFill>
                    <a:latin typeface="Arial"/>
                    <a:ea typeface="Arial"/>
                    <a:cs typeface="Arial"/>
                  </a:defRPr>
                </a:pPr>
                <a:endParaRPr lang="en-US"/>
              </a:p>
            </c:txPr>
            <c:dLblPos val="outEnd"/>
            <c:showVal val="1"/>
          </c:dLbls>
          <c:cat>
            <c:strRef>
              <c:f>Sheet1!$B$1:$F$1</c:f>
              <c:strCache>
                <c:ptCount val="5"/>
                <c:pt idx="0">
                  <c:v>USA</c:v>
                </c:pt>
                <c:pt idx="1">
                  <c:v>Oregon</c:v>
                </c:pt>
                <c:pt idx="2">
                  <c:v>Costa Rica</c:v>
                </c:pt>
                <c:pt idx="3">
                  <c:v>New Zealand</c:v>
                </c:pt>
                <c:pt idx="4">
                  <c:v>Sweden</c:v>
                </c:pt>
              </c:strCache>
            </c:strRef>
          </c:cat>
          <c:val>
            <c:numRef>
              <c:f>Sheet1!$B$2:$F$2</c:f>
              <c:numCache>
                <c:formatCode>General</c:formatCode>
                <c:ptCount val="5"/>
                <c:pt idx="0">
                  <c:v>47580</c:v>
                </c:pt>
                <c:pt idx="1">
                  <c:v>42360</c:v>
                </c:pt>
                <c:pt idx="2">
                  <c:v>6661</c:v>
                </c:pt>
                <c:pt idx="3">
                  <c:v>27900</c:v>
                </c:pt>
                <c:pt idx="4">
                  <c:v>48120</c:v>
                </c:pt>
              </c:numCache>
            </c:numRef>
          </c:val>
        </c:ser>
        <c:ser>
          <c:idx val="1"/>
          <c:order val="1"/>
          <c:tx>
            <c:strRef>
              <c:f>Sheet1!$A$3</c:f>
              <c:strCache>
                <c:ptCount val="1"/>
                <c:pt idx="0">
                  <c:v>Emissions (ton/capita)</c:v>
                </c:pt>
              </c:strCache>
            </c:strRef>
          </c:tx>
          <c:spPr>
            <a:solidFill>
              <a:srgbClr val="333300"/>
            </a:solidFill>
            <a:ln w="12718">
              <a:solidFill>
                <a:schemeClr val="tx1"/>
              </a:solidFill>
              <a:prstDash val="solid"/>
            </a:ln>
          </c:spPr>
          <c:dLbls>
            <c:dLbl>
              <c:idx val="0"/>
              <c:layout/>
              <c:tx>
                <c:rich>
                  <a:bodyPr/>
                  <a:lstStyle/>
                  <a:p>
                    <a:r>
                      <a:rPr lang="en-US" dirty="0" smtClean="0"/>
                      <a:t>17.5(t</a:t>
                    </a:r>
                    <a:r>
                      <a:rPr lang="en-US" dirty="0"/>
                      <a:t>)</a:t>
                    </a:r>
                  </a:p>
                </c:rich>
              </c:tx>
              <c:dLblPos val="outEnd"/>
            </c:dLbl>
            <c:dLbl>
              <c:idx val="1"/>
              <c:layout>
                <c:manualLayout>
                  <c:x val="2.0937532434380865E-4"/>
                  <c:y val="-1.4057821290353661E-2"/>
                </c:manualLayout>
              </c:layout>
              <c:tx>
                <c:rich>
                  <a:bodyPr/>
                  <a:lstStyle/>
                  <a:p>
                    <a:r>
                      <a:rPr lang="en-US" dirty="0" smtClean="0"/>
                      <a:t>9.7</a:t>
                    </a:r>
                    <a:r>
                      <a:rPr lang="en-US" baseline="0" dirty="0" smtClean="0"/>
                      <a:t> </a:t>
                    </a:r>
                    <a:r>
                      <a:rPr lang="en-US" dirty="0" smtClean="0"/>
                      <a:t>(t</a:t>
                    </a:r>
                    <a:r>
                      <a:rPr lang="en-US" dirty="0"/>
                      <a:t>)</a:t>
                    </a:r>
                  </a:p>
                </c:rich>
              </c:tx>
              <c:dLblPos val="outEnd"/>
            </c:dLbl>
            <c:dLbl>
              <c:idx val="2"/>
              <c:layout/>
              <c:tx>
                <c:rich>
                  <a:bodyPr/>
                  <a:lstStyle/>
                  <a:p>
                    <a:r>
                      <a:rPr lang="en-US" dirty="0" smtClean="0"/>
                      <a:t>1.6(t</a:t>
                    </a:r>
                    <a:r>
                      <a:rPr lang="en-US" dirty="0"/>
                      <a:t>)</a:t>
                    </a:r>
                  </a:p>
                </c:rich>
              </c:tx>
              <c:dLblPos val="outEnd"/>
            </c:dLbl>
            <c:dLbl>
              <c:idx val="3"/>
              <c:layout/>
              <c:tx>
                <c:rich>
                  <a:bodyPr/>
                  <a:lstStyle/>
                  <a:p>
                    <a:r>
                      <a:rPr lang="en-US" dirty="0" smtClean="0"/>
                      <a:t>7.2(t</a:t>
                    </a:r>
                    <a:r>
                      <a:rPr lang="en-US" dirty="0"/>
                      <a:t>)</a:t>
                    </a:r>
                  </a:p>
                </c:rich>
              </c:tx>
              <c:dLblPos val="outEnd"/>
            </c:dLbl>
            <c:dLbl>
              <c:idx val="4"/>
              <c:layout/>
              <c:tx>
                <c:rich>
                  <a:bodyPr/>
                  <a:lstStyle/>
                  <a:p>
                    <a:r>
                      <a:rPr lang="en-US" dirty="0" smtClean="0"/>
                      <a:t>5.5(t</a:t>
                    </a:r>
                    <a:r>
                      <a:rPr lang="en-US" dirty="0"/>
                      <a:t>)</a:t>
                    </a:r>
                  </a:p>
                </c:rich>
              </c:tx>
              <c:dLblPos val="outEnd"/>
            </c:dLbl>
            <c:spPr>
              <a:solidFill>
                <a:schemeClr val="bg1"/>
              </a:solidFill>
              <a:ln w="25435">
                <a:noFill/>
              </a:ln>
            </c:spPr>
            <c:txPr>
              <a:bodyPr rot="-5400000" vert="horz"/>
              <a:lstStyle/>
              <a:p>
                <a:pPr algn="ctr">
                  <a:defRPr sz="1552" b="1" i="0" u="none" strike="noStrike" baseline="0">
                    <a:solidFill>
                      <a:schemeClr val="tx1"/>
                    </a:solidFill>
                    <a:latin typeface="Arial"/>
                    <a:ea typeface="Arial"/>
                    <a:cs typeface="Arial"/>
                  </a:defRPr>
                </a:pPr>
                <a:endParaRPr lang="en-US"/>
              </a:p>
            </c:txPr>
            <c:dLblPos val="outEnd"/>
            <c:showVal val="1"/>
          </c:dLbls>
          <c:cat>
            <c:strRef>
              <c:f>Sheet1!$B$1:$F$1</c:f>
              <c:strCache>
                <c:ptCount val="5"/>
                <c:pt idx="0">
                  <c:v>USA</c:v>
                </c:pt>
                <c:pt idx="1">
                  <c:v>Oregon</c:v>
                </c:pt>
                <c:pt idx="2">
                  <c:v>Costa Rica</c:v>
                </c:pt>
                <c:pt idx="3">
                  <c:v>New Zealand</c:v>
                </c:pt>
                <c:pt idx="4">
                  <c:v>Sweden</c:v>
                </c:pt>
              </c:strCache>
            </c:strRef>
          </c:cat>
          <c:val>
            <c:numRef>
              <c:f>Sheet1!$B$3:$F$3</c:f>
              <c:numCache>
                <c:formatCode>General</c:formatCode>
                <c:ptCount val="5"/>
                <c:pt idx="0" formatCode="#,##0">
                  <c:v>47580</c:v>
                </c:pt>
                <c:pt idx="1">
                  <c:v>26170</c:v>
                </c:pt>
                <c:pt idx="2">
                  <c:v>4282</c:v>
                </c:pt>
                <c:pt idx="3">
                  <c:v>19507</c:v>
                </c:pt>
                <c:pt idx="4">
                  <c:v>14749</c:v>
                </c:pt>
              </c:numCache>
            </c:numRef>
          </c:val>
        </c:ser>
        <c:ser>
          <c:idx val="2"/>
          <c:order val="2"/>
          <c:tx>
            <c:strRef>
              <c:f>Sheet1!$A$4</c:f>
              <c:strCache>
                <c:ptCount val="1"/>
                <c:pt idx="0">
                  <c:v>Life Satisfaction Index</c:v>
                </c:pt>
              </c:strCache>
            </c:strRef>
          </c:tx>
          <c:spPr>
            <a:solidFill>
              <a:srgbClr val="00FF00"/>
            </a:solidFill>
            <a:ln w="12718">
              <a:solidFill>
                <a:schemeClr val="tx1"/>
              </a:solidFill>
              <a:prstDash val="solid"/>
            </a:ln>
          </c:spPr>
          <c:dLbls>
            <c:dLbl>
              <c:idx val="0"/>
              <c:layout>
                <c:manualLayout>
                  <c:x val="2.8500178126113287E-3"/>
                  <c:y val="-2.5526483726866625E-2"/>
                </c:manualLayout>
              </c:layout>
              <c:tx>
                <c:rich>
                  <a:bodyPr/>
                  <a:lstStyle/>
                  <a:p>
                    <a:r>
                      <a:rPr lang="en-US"/>
                      <a:t>7.4</a:t>
                    </a:r>
                  </a:p>
                </c:rich>
              </c:tx>
              <c:dLblPos val="outEnd"/>
            </c:dLbl>
            <c:dLbl>
              <c:idx val="1"/>
              <c:layout>
                <c:manualLayout>
                  <c:x val="0"/>
                  <c:y val="-2.0421186981493301E-2"/>
                </c:manualLayout>
              </c:layout>
              <c:tx>
                <c:rich>
                  <a:bodyPr/>
                  <a:lstStyle/>
                  <a:p>
                    <a:r>
                      <a:rPr lang="en-US"/>
                      <a:t>7.5</a:t>
                    </a:r>
                  </a:p>
                </c:rich>
              </c:tx>
              <c:dLblPos val="outEnd"/>
            </c:dLbl>
            <c:dLbl>
              <c:idx val="2"/>
              <c:layout>
                <c:manualLayout>
                  <c:x val="-2.8500178126113287E-3"/>
                  <c:y val="-2.264098608605641E-2"/>
                </c:manualLayout>
              </c:layout>
              <c:tx>
                <c:rich>
                  <a:bodyPr/>
                  <a:lstStyle/>
                  <a:p>
                    <a:r>
                      <a:rPr lang="en-US" dirty="0"/>
                      <a:t>8.5</a:t>
                    </a:r>
                  </a:p>
                </c:rich>
              </c:tx>
              <c:dLblPos val="outEnd"/>
            </c:dLbl>
            <c:dLbl>
              <c:idx val="3"/>
              <c:layout>
                <c:manualLayout>
                  <c:x val="1.4250089063056644E-3"/>
                  <c:y val="-1.2763241863433313E-2"/>
                </c:manualLayout>
              </c:layout>
              <c:tx>
                <c:rich>
                  <a:bodyPr/>
                  <a:lstStyle/>
                  <a:p>
                    <a:r>
                      <a:rPr lang="en-US"/>
                      <a:t>7.8</a:t>
                    </a:r>
                  </a:p>
                </c:rich>
              </c:tx>
              <c:dLblPos val="outEnd"/>
            </c:dLbl>
            <c:dLbl>
              <c:idx val="4"/>
              <c:layout>
                <c:manualLayout>
                  <c:x val="-1.4250089063056644E-3"/>
                  <c:y val="-1.7868538608806637E-2"/>
                </c:manualLayout>
              </c:layout>
              <c:tx>
                <c:rich>
                  <a:bodyPr/>
                  <a:lstStyle/>
                  <a:p>
                    <a:r>
                      <a:rPr lang="en-US"/>
                      <a:t>7.9</a:t>
                    </a:r>
                  </a:p>
                </c:rich>
              </c:tx>
              <c:dLblPos val="outEnd"/>
            </c:dLbl>
            <c:spPr>
              <a:solidFill>
                <a:prstClr val="white"/>
              </a:solidFill>
              <a:ln w="25435">
                <a:noFill/>
              </a:ln>
            </c:spPr>
            <c:txPr>
              <a:bodyPr rot="0" vert="horz"/>
              <a:lstStyle/>
              <a:p>
                <a:pPr algn="ctr">
                  <a:defRPr sz="1552" b="1" i="0" u="none" strike="noStrike" baseline="0">
                    <a:solidFill>
                      <a:schemeClr val="tx1"/>
                    </a:solidFill>
                    <a:latin typeface="Arial"/>
                    <a:ea typeface="Arial"/>
                    <a:cs typeface="Arial"/>
                  </a:defRPr>
                </a:pPr>
                <a:endParaRPr lang="en-US"/>
              </a:p>
            </c:txPr>
            <c:dLblPos val="outEnd"/>
            <c:showVal val="1"/>
          </c:dLbls>
          <c:cat>
            <c:strRef>
              <c:f>Sheet1!$B$1:$F$1</c:f>
              <c:strCache>
                <c:ptCount val="5"/>
                <c:pt idx="0">
                  <c:v>USA</c:v>
                </c:pt>
                <c:pt idx="1">
                  <c:v>Oregon</c:v>
                </c:pt>
                <c:pt idx="2">
                  <c:v>Costa Rica</c:v>
                </c:pt>
                <c:pt idx="3">
                  <c:v>New Zealand</c:v>
                </c:pt>
                <c:pt idx="4">
                  <c:v>Sweden</c:v>
                </c:pt>
              </c:strCache>
            </c:strRef>
          </c:cat>
          <c:val>
            <c:numRef>
              <c:f>Sheet1!$B$4:$F$4</c:f>
              <c:numCache>
                <c:formatCode>General</c:formatCode>
                <c:ptCount val="5"/>
                <c:pt idx="0">
                  <c:v>47580</c:v>
                </c:pt>
                <c:pt idx="1">
                  <c:v>48055</c:v>
                </c:pt>
                <c:pt idx="2">
                  <c:v>54717</c:v>
                </c:pt>
                <c:pt idx="3">
                  <c:v>49959</c:v>
                </c:pt>
                <c:pt idx="4">
                  <c:v>50910</c:v>
                </c:pt>
              </c:numCache>
            </c:numRef>
          </c:val>
        </c:ser>
        <c:dLbls>
          <c:showVal val="1"/>
        </c:dLbls>
        <c:axId val="101523456"/>
        <c:axId val="101636736"/>
      </c:barChart>
      <c:catAx>
        <c:axId val="101523456"/>
        <c:scaling>
          <c:orientation val="minMax"/>
        </c:scaling>
        <c:axPos val="b"/>
        <c:numFmt formatCode="General" sourceLinked="1"/>
        <c:tickLblPos val="nextTo"/>
        <c:spPr>
          <a:ln w="3179">
            <a:solidFill>
              <a:schemeClr val="tx1"/>
            </a:solidFill>
            <a:prstDash val="solid"/>
          </a:ln>
        </c:spPr>
        <c:txPr>
          <a:bodyPr rot="0" vert="horz"/>
          <a:lstStyle/>
          <a:p>
            <a:pPr>
              <a:defRPr sz="1752" b="1" i="0" u="none" strike="noStrike" baseline="0">
                <a:solidFill>
                  <a:schemeClr val="tx1"/>
                </a:solidFill>
                <a:latin typeface="Arial"/>
                <a:ea typeface="Arial"/>
                <a:cs typeface="Arial"/>
              </a:defRPr>
            </a:pPr>
            <a:endParaRPr lang="en-US"/>
          </a:p>
        </c:txPr>
        <c:crossAx val="101636736"/>
        <c:crosses val="autoZero"/>
        <c:auto val="1"/>
        <c:lblAlgn val="ctr"/>
        <c:lblOffset val="100"/>
        <c:tickLblSkip val="1"/>
        <c:tickMarkSkip val="1"/>
      </c:catAx>
      <c:valAx>
        <c:axId val="101636736"/>
        <c:scaling>
          <c:orientation val="minMax"/>
          <c:max val="60000"/>
        </c:scaling>
        <c:axPos val="l"/>
        <c:majorGridlines>
          <c:spPr>
            <a:ln w="3179">
              <a:solidFill>
                <a:schemeClr val="tx1"/>
              </a:solidFill>
              <a:prstDash val="solid"/>
            </a:ln>
          </c:spPr>
        </c:majorGridlines>
        <c:numFmt formatCode="General" sourceLinked="1"/>
        <c:tickLblPos val="none"/>
        <c:crossAx val="101523456"/>
        <c:crosses val="autoZero"/>
        <c:crossBetween val="between"/>
      </c:valAx>
      <c:spPr>
        <a:noFill/>
        <a:ln w="25435">
          <a:noFill/>
        </a:ln>
      </c:spPr>
    </c:plotArea>
    <c:legend>
      <c:legendPos val="b"/>
      <c:layout/>
      <c:spPr>
        <a:noFill/>
        <a:ln w="3179">
          <a:solidFill>
            <a:schemeClr val="tx1"/>
          </a:solidFill>
          <a:prstDash val="solid"/>
        </a:ln>
      </c:spPr>
      <c:txPr>
        <a:bodyPr/>
        <a:lstStyle/>
        <a:p>
          <a:pPr>
            <a:defRPr sz="1612"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752" b="1" i="0" u="none" strike="noStrike" baseline="0">
          <a:solidFill>
            <a:schemeClr val="tx1"/>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0.24094</cdr:x>
      <cdr:y>0.09694</cdr:y>
    </cdr:from>
    <cdr:to>
      <cdr:x>0.42857</cdr:x>
      <cdr:y>0.20408</cdr:y>
    </cdr:to>
    <cdr:sp macro="" textlink="">
      <cdr:nvSpPr>
        <cdr:cNvPr id="3" name="TextBox 2"/>
        <cdr:cNvSpPr txBox="1"/>
      </cdr:nvSpPr>
      <cdr:spPr>
        <a:xfrm xmlns:a="http://schemas.openxmlformats.org/drawingml/2006/main">
          <a:off x="2152649" y="482600"/>
          <a:ext cx="16764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0.45629</cdr:x>
      <cdr:y>0.57908</cdr:y>
    </cdr:from>
    <cdr:to>
      <cdr:x>0.45629</cdr:x>
      <cdr:y>0.65561</cdr:y>
    </cdr:to>
    <cdr:sp macro="" textlink="">
      <cdr:nvSpPr>
        <cdr:cNvPr id="5" name="Straight Connector 4"/>
        <cdr:cNvSpPr/>
      </cdr:nvSpPr>
      <cdr:spPr bwMode="auto">
        <a:xfrm xmlns:a="http://schemas.openxmlformats.org/drawingml/2006/main" flipV="1">
          <a:off x="4076699" y="2882900"/>
          <a:ext cx="0" cy="38100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0.45629</cdr:x>
      <cdr:y>0.57143</cdr:y>
    </cdr:from>
    <cdr:to>
      <cdr:x>0.5693</cdr:x>
      <cdr:y>0.57143</cdr:y>
    </cdr:to>
    <cdr:sp macro="" textlink="">
      <cdr:nvSpPr>
        <cdr:cNvPr id="9" name="Straight Connector 8"/>
        <cdr:cNvSpPr/>
      </cdr:nvSpPr>
      <cdr:spPr bwMode="auto">
        <a:xfrm xmlns:a="http://schemas.openxmlformats.org/drawingml/2006/main">
          <a:off x="4076699" y="2844800"/>
          <a:ext cx="100965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0.5693</cdr:x>
      <cdr:y>0.57908</cdr:y>
    </cdr:from>
    <cdr:to>
      <cdr:x>0.5693</cdr:x>
      <cdr:y>0.65561</cdr:y>
    </cdr:to>
    <cdr:sp macro="" textlink="">
      <cdr:nvSpPr>
        <cdr:cNvPr id="11" name="Straight Connector 10"/>
        <cdr:cNvSpPr/>
      </cdr:nvSpPr>
      <cdr:spPr bwMode="auto">
        <a:xfrm xmlns:a="http://schemas.openxmlformats.org/drawingml/2006/main" flipV="1">
          <a:off x="5086349" y="2882900"/>
          <a:ext cx="0" cy="38100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0.17271</cdr:x>
      <cdr:y>0.18112</cdr:y>
    </cdr:from>
    <cdr:to>
      <cdr:x>0.29424</cdr:x>
      <cdr:y>0.18112</cdr:y>
    </cdr:to>
    <cdr:sp macro="" textlink="">
      <cdr:nvSpPr>
        <cdr:cNvPr id="13" name="Straight Connector 12"/>
        <cdr:cNvSpPr/>
      </cdr:nvSpPr>
      <cdr:spPr bwMode="auto">
        <a:xfrm xmlns:a="http://schemas.openxmlformats.org/drawingml/2006/main">
          <a:off x="1543049" y="901700"/>
          <a:ext cx="108585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bg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ln w="19050">
              <a:solidFill>
                <a:schemeClr val="bg1"/>
              </a:solidFill>
            </a:ln>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DEBF5ED-92BD-4B33-86B4-335A5AC72C73}" type="datetimeFigureOut">
              <a:rPr lang="en-US"/>
              <a:pPr>
                <a:defRPr/>
              </a:pPr>
              <a:t>4/30/2014</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7A1E055-3141-4C6F-B76F-CF33621C019A}"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B44E0E5-C3C0-4AB2-BB68-CD7C9B06DD3A}" type="datetimeFigureOut">
              <a:rPr lang="en-US"/>
              <a:pPr>
                <a:defRPr/>
              </a:pPr>
              <a:t>4/30/2014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56CBDC4-BC4D-4C90-A219-CD3CEFF8D5F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000297-D277-4D3E-AEC0-6069609A5713}" type="slidenum">
              <a:rPr lang="en-US">
                <a:solidFill>
                  <a:prstClr val="black"/>
                </a:solidFill>
              </a:rPr>
              <a:pPr/>
              <a:t>1</a:t>
            </a:fld>
            <a:endParaRPr lang="en-US">
              <a:solidFill>
                <a:prstClr val="black"/>
              </a:solidFill>
            </a:endParaRPr>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lIns="93177" tIns="46589" rIns="93177" bIns="46589" numCol="1" anchor="t" anchorCtr="0" compatLnSpc="1">
            <a:prstTxWarp prst="textNoShape">
              <a:avLst/>
            </a:prstTxWarp>
          </a:bodyPr>
          <a:lstStyle/>
          <a:p>
            <a:pPr eaLnBrk="1" hangingPunct="1">
              <a:spcBef>
                <a:spcPct val="0"/>
              </a:spcBef>
            </a:pPr>
            <a:r>
              <a:rPr lang="en-US" smtClean="0"/>
              <a:t>S3-Q44</a:t>
            </a:r>
          </a:p>
        </p:txBody>
      </p:sp>
      <p:sp>
        <p:nvSpPr>
          <p:cNvPr id="11264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A0355475-DBDE-46B4-8772-FBF31D2DAE6F}" type="slidenum">
              <a:rPr lang="en-US" sz="1200">
                <a:latin typeface="Calibri" pitchFamily="34" charset="0"/>
              </a:rPr>
              <a:pPr algn="r" defTabSz="931863"/>
              <a:t>13</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lIns="93177" tIns="46589" rIns="93177" bIns="46589" numCol="1" anchor="t" anchorCtr="0" compatLnSpc="1">
            <a:prstTxWarp prst="textNoShape">
              <a:avLst/>
            </a:prstTxWarp>
          </a:bodyPr>
          <a:lstStyle/>
          <a:p>
            <a:pPr eaLnBrk="1" hangingPunct="1">
              <a:spcBef>
                <a:spcPct val="0"/>
              </a:spcBef>
            </a:pPr>
            <a:r>
              <a:rPr lang="en-US" smtClean="0"/>
              <a:t>S2-50</a:t>
            </a:r>
          </a:p>
        </p:txBody>
      </p:sp>
      <p:sp>
        <p:nvSpPr>
          <p:cNvPr id="10138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13341E61-8548-43B6-9AC9-8533E6E48F77}" type="slidenum">
              <a:rPr lang="en-US" sz="1200">
                <a:latin typeface="Calibri" pitchFamily="34" charset="0"/>
              </a:rPr>
              <a:pPr algn="r" defTabSz="931863"/>
              <a:t>14</a:t>
            </a:fld>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TextEdit="1"/>
          </p:cNvSpPr>
          <p:nvPr>
            <p:ph type="sldImg"/>
          </p:nvPr>
        </p:nvSpPr>
        <p:spPr bwMode="auto">
          <a:noFill/>
          <a:ln>
            <a:solidFill>
              <a:srgbClr val="000000"/>
            </a:solidFill>
            <a:miter lim="800000"/>
            <a:headEnd/>
            <a:tailEnd/>
          </a:ln>
        </p:spPr>
      </p:sp>
      <p:sp>
        <p:nvSpPr>
          <p:cNvPr id="2150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TextEdit="1"/>
          </p:cNvSpPr>
          <p:nvPr>
            <p:ph type="sldImg"/>
          </p:nvPr>
        </p:nvSpPr>
        <p:spPr bwMode="auto">
          <a:noFill/>
          <a:ln>
            <a:solidFill>
              <a:srgbClr val="000000"/>
            </a:solidFill>
            <a:miter lim="800000"/>
            <a:headEnd/>
            <a:tailEnd/>
          </a:ln>
        </p:spPr>
      </p:sp>
      <p:sp>
        <p:nvSpPr>
          <p:cNvPr id="21913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TextEdit="1"/>
          </p:cNvSpPr>
          <p:nvPr>
            <p:ph type="sldImg"/>
          </p:nvPr>
        </p:nvSpPr>
        <p:spPr bwMode="auto">
          <a:noFill/>
          <a:ln>
            <a:solidFill>
              <a:srgbClr val="000000"/>
            </a:solidFill>
            <a:miter lim="800000"/>
            <a:headEnd/>
            <a:tailEnd/>
          </a:ln>
        </p:spPr>
      </p:sp>
      <p:sp>
        <p:nvSpPr>
          <p:cNvPr id="2211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TextEdit="1"/>
          </p:cNvSpPr>
          <p:nvPr>
            <p:ph type="sldImg"/>
          </p:nvPr>
        </p:nvSpPr>
        <p:spPr bwMode="auto">
          <a:noFill/>
          <a:ln>
            <a:solidFill>
              <a:srgbClr val="000000"/>
            </a:solidFill>
            <a:miter lim="800000"/>
            <a:headEnd/>
            <a:tailEnd/>
          </a:ln>
        </p:spPr>
      </p:sp>
      <p:sp>
        <p:nvSpPr>
          <p:cNvPr id="24985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F6E28-E2B1-4B1E-A255-F1BA4FFB0DDC}" type="slidenum">
              <a:rPr lang="en-US"/>
              <a:pPr/>
              <a:t>20</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t>Sharing our results with other researchers frequently results in a discussion of the Attitude – Behavior Gap, a well established human phenomenon. While we have shown a strong attitudinal disposition “to consume less”, we are mostly aware that there are profound barriers for most of us to make dramatic reductions in our habituated behaviors.  Our social conformity drives, how measure our own sense of worth and identity, the sheer inertia of the river we are swimming in and the physical constraints of our social infrastructure all conspire to restrain us from wholesale redirection of our affluent consumption behavior.  We have been interviewing numbers of people who have voluntarily downshifted this past year, coupled with a similar group who express the consume less attitude but remain high affluent consumers.  We are especially interested in the how the theory of cognitive dissonance may impart insights toward motivation or paralysis of action.  Thus far I’d report this to be a challenging and yet to be fruitful component.  I hope this discussion component gives a good set-up for our next speaker.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F6E28-E2B1-4B1E-A255-F1BA4FFB0DDC}" type="slidenum">
              <a:rPr lang="en-US"/>
              <a:pPr/>
              <a:t>21</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t>Sharing our results with other researchers frequently results in a discussion of the Attitude – Behavior Gap, a well established human phenomenon. While we have shown a strong attitudinal disposition “to consume less”, we are mostly aware that there are profound barriers for most of us to make dramatic reductions in our habituated behaviors.  Our social conformity drives, how measure our own sense of worth and identity, the sheer inertia of the river we are swimming in and the physical constraints of our social infrastructure all conspire to restrain us from wholesale redirection of our affluent consumption behavior.  We have been interviewing numbers of people who have voluntarily downshifted this past year, coupled with a similar group who express the consume less attitude but remain high affluent consumers.  We are especially interested in the how the theory of cognitive dissonance may impart insights toward motivation or paralysis of action.  Thus far I’d report this to be a challenging and yet to be fruitful component.  I hope this discussion component gives a good set-up for our next speaker.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F6E28-E2B1-4B1E-A255-F1BA4FFB0DDC}" type="slidenum">
              <a:rPr lang="en-US"/>
              <a:pPr/>
              <a:t>22</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dirty="0"/>
              <a:t>Sharing our results with other researchers frequently results in a discussion of the Attitude – Behavior Gap, a well established human phenomenon. While we have shown a strong attitudinal disposition “to consume less”, we are mostly aware that there are profound barriers for most of us to make dramatic reductions in our habituated behaviors.  Our social conformity drives, how measure our own sense of worth and identity, the sheer inertia of the river we are swimming in and the physical constraints of our social infrastructure all conspire to restrain us from wholesale redirection of our affluent consumption behavior.  We have been interviewing numbers of people who have voluntarily downshifted this past year, coupled with a similar group who express the consume less attitude but remain high affluent consumers.  We are especially interested in the how the theory of cognitive dissonance may impart insights toward motivation or paralysis of action.  Thus far I’d report this to be a challenging and yet to be fruitful component.  I hope this discussion component gives a good set-up for our next speaker.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F6E28-E2B1-4B1E-A255-F1BA4FFB0DDC}" type="slidenum">
              <a:rPr lang="en-US"/>
              <a:pPr/>
              <a:t>23</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t>Sharing our results with other researchers frequently results in a discussion of the Attitude – Behavior Gap, a well established human phenomenon. While we have shown a strong attitudinal disposition “to consume less”, we are mostly aware that there are profound barriers for most of us to make dramatic reductions in our habituated behaviors.  Our social conformity drives, how measure our own sense of worth and identity, the sheer inertia of the river we are swimming in and the physical constraints of our social infrastructure all conspire to restrain us from wholesale redirection of our affluent consumption behavior.  We have been interviewing numbers of people who have voluntarily downshifted this past year, coupled with a similar group who express the consume less attitude but remain high affluent consumers.  We are especially interested in the how the theory of cognitive dissonance may impart insights toward motivation or paralysis of action.  Thus far I’d report this to be a challenging and yet to be fruitful component.  I hope this discussion component gives a good set-up for our next speaker.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3D59F1-AD8F-4211-B85F-F644BF9CB183}" type="slidenum">
              <a:rPr lang="en-US">
                <a:solidFill>
                  <a:prstClr val="black"/>
                </a:solidFill>
              </a:rPr>
              <a:pPr/>
              <a:t>4</a:t>
            </a:fld>
            <a:endParaRPr lang="en-US">
              <a:solidFill>
                <a:prstClr val="black"/>
              </a:solidFill>
            </a:endParaRPr>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TextEdit="1"/>
          </p:cNvSpPr>
          <p:nvPr>
            <p:ph type="sldImg"/>
          </p:nvPr>
        </p:nvSpPr>
        <p:spPr bwMode="auto">
          <a:noFill/>
          <a:ln>
            <a:solidFill>
              <a:srgbClr val="000000"/>
            </a:solidFill>
            <a:miter lim="800000"/>
            <a:headEnd/>
            <a:tailEnd/>
          </a:ln>
        </p:spPr>
      </p:sp>
      <p:sp>
        <p:nvSpPr>
          <p:cNvPr id="23654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56CBDC4-BC4D-4C90-A219-CD3CEFF8D5F8}" type="slidenum">
              <a:rPr lang="en-US" smtClean="0"/>
              <a:pPr>
                <a:defRPr/>
              </a:pPr>
              <a:t>25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27B37D-786D-47C4-B885-EC7B3603041D}" type="slidenum">
              <a:rPr lang="en-US">
                <a:solidFill>
                  <a:prstClr val="black"/>
                </a:solidFill>
              </a:rPr>
              <a:pPr/>
              <a:t>26</a:t>
            </a:fld>
            <a:endParaRPr lang="en-US">
              <a:solidFill>
                <a:prstClr val="black"/>
              </a:solidFill>
            </a:endParaRPr>
          </a:p>
        </p:txBody>
      </p:sp>
      <p:sp>
        <p:nvSpPr>
          <p:cNvPr id="10242" name="Rectangle 2"/>
          <p:cNvSpPr>
            <a:spLocks noRo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491948-EE32-40F6-AE2A-0A57BB14F80E}" type="slidenum">
              <a:rPr lang="en-US">
                <a:solidFill>
                  <a:prstClr val="black"/>
                </a:solidFill>
              </a:rPr>
              <a:pPr/>
              <a:t>27</a:t>
            </a:fld>
            <a:endParaRPr lang="en-US">
              <a:solidFill>
                <a:prstClr val="black"/>
              </a:solidFill>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491948-EE32-40F6-AE2A-0A57BB14F80E}" type="slidenum">
              <a:rPr lang="en-US">
                <a:solidFill>
                  <a:prstClr val="black"/>
                </a:solidFill>
              </a:rPr>
              <a:pPr/>
              <a:t>28</a:t>
            </a:fld>
            <a:endParaRPr lang="en-US">
              <a:solidFill>
                <a:prstClr val="black"/>
              </a:solidFill>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TextEdit="1"/>
          </p:cNvSpPr>
          <p:nvPr>
            <p:ph type="sldImg"/>
          </p:nvPr>
        </p:nvSpPr>
        <p:spPr bwMode="auto">
          <a:noFill/>
          <a:ln>
            <a:solidFill>
              <a:srgbClr val="000000"/>
            </a:solidFill>
            <a:miter lim="800000"/>
            <a:headEnd/>
            <a:tailEnd/>
          </a:ln>
        </p:spPr>
      </p:sp>
      <p:sp>
        <p:nvSpPr>
          <p:cNvPr id="2385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E7EAD6-5776-4207-9AB2-EF8FFAB61021}" type="slidenum">
              <a:rPr lang="en-US"/>
              <a:pPr/>
              <a:t>30</a:t>
            </a:fld>
            <a:endParaRPr lang="en-US"/>
          </a:p>
        </p:txBody>
      </p:sp>
      <p:sp>
        <p:nvSpPr>
          <p:cNvPr id="16386" name="Rectangle 2"/>
          <p:cNvSpPr>
            <a:spLocks noRo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a:t>Putting this last graph of GDP into perspective, considering Costa Rica’s higher well-being compared to the US, the relative (inflation adjusted) position in GDP relative to where we were in a chronology of time is perhaps useful.  I am old enough to still have relative who lived through the 1920’s, the relative position in wealth of Costa Rica today. My uncle was not from a wealthy family, but he tells me it was not a time of perceived suffering.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CCB56D-25EA-4C8D-B521-B3FE7FF70693}" type="slidenum">
              <a:rPr lang="en-US"/>
              <a:pPr/>
              <a:t>31</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p:cNvSpPr>
          <p:nvPr>
            <p:ph type="body" idx="1"/>
          </p:nvPr>
        </p:nvSpPr>
        <p:spPr bwMode="auto">
          <a:noFill/>
        </p:spPr>
        <p:txBody>
          <a:bodyPr wrap="square" lIns="91435" tIns="45717" rIns="91435" bIns="45717"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TextEdit="1"/>
          </p:cNvSpPr>
          <p:nvPr>
            <p:ph type="sldImg"/>
          </p:nvPr>
        </p:nvSpPr>
        <p:spPr bwMode="auto">
          <a:noFill/>
          <a:ln>
            <a:solidFill>
              <a:srgbClr val="000000"/>
            </a:solidFill>
            <a:miter lim="800000"/>
            <a:headEnd/>
            <a:tailEnd/>
          </a:ln>
        </p:spPr>
      </p:sp>
      <p:sp>
        <p:nvSpPr>
          <p:cNvPr id="22425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lIns="93177" tIns="46589" rIns="93177" bIns="46589" numCol="1" anchor="t" anchorCtr="0" compatLnSpc="1">
            <a:prstTxWarp prst="textNoShape">
              <a:avLst/>
            </a:prstTxWarp>
          </a:bodyPr>
          <a:lstStyle/>
          <a:p>
            <a:pPr eaLnBrk="1" hangingPunct="1">
              <a:spcBef>
                <a:spcPct val="0"/>
              </a:spcBef>
            </a:pPr>
            <a:r>
              <a:rPr lang="en-US" smtClean="0"/>
              <a:t>S1-Q32</a:t>
            </a:r>
          </a:p>
        </p:txBody>
      </p:sp>
      <p:sp>
        <p:nvSpPr>
          <p:cNvPr id="10035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C4D40BCE-5CC9-4FA9-8FAD-90B920A13C3D}" type="slidenum">
              <a:rPr lang="en-US" sz="1200">
                <a:latin typeface="Calibri" pitchFamily="34" charset="0"/>
              </a:rPr>
              <a:pPr algn="r" defTabSz="931863"/>
              <a:t>6</a:t>
            </a:fld>
            <a:endParaRPr lang="en-US" sz="120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TextEdit="1"/>
          </p:cNvSpPr>
          <p:nvPr>
            <p:ph type="sldImg"/>
          </p:nvPr>
        </p:nvSpPr>
        <p:spPr bwMode="auto">
          <a:noFill/>
          <a:ln>
            <a:solidFill>
              <a:srgbClr val="000000"/>
            </a:solidFill>
            <a:miter lim="800000"/>
            <a:headEnd/>
            <a:tailEnd/>
          </a:ln>
        </p:spPr>
      </p:sp>
      <p:sp>
        <p:nvSpPr>
          <p:cNvPr id="22630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TextEdit="1"/>
          </p:cNvSpPr>
          <p:nvPr>
            <p:ph type="sldImg"/>
          </p:nvPr>
        </p:nvSpPr>
        <p:spPr bwMode="auto">
          <a:noFill/>
          <a:ln>
            <a:solidFill>
              <a:srgbClr val="000000"/>
            </a:solidFill>
            <a:miter lim="800000"/>
            <a:headEnd/>
            <a:tailEnd/>
          </a:ln>
        </p:spPr>
      </p:sp>
      <p:sp>
        <p:nvSpPr>
          <p:cNvPr id="22835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TextEdit="1"/>
          </p:cNvSpPr>
          <p:nvPr>
            <p:ph type="sldImg"/>
          </p:nvPr>
        </p:nvSpPr>
        <p:spPr bwMode="auto">
          <a:noFill/>
          <a:ln>
            <a:solidFill>
              <a:srgbClr val="000000"/>
            </a:solidFill>
            <a:miter lim="800000"/>
            <a:headEnd/>
            <a:tailEnd/>
          </a:ln>
        </p:spPr>
      </p:sp>
      <p:sp>
        <p:nvSpPr>
          <p:cNvPr id="2426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TextEdit="1"/>
          </p:cNvSpPr>
          <p:nvPr>
            <p:ph type="sldImg"/>
          </p:nvPr>
        </p:nvSpPr>
        <p:spPr bwMode="auto">
          <a:noFill/>
          <a:ln>
            <a:solidFill>
              <a:srgbClr val="000000"/>
            </a:solidFill>
            <a:miter lim="800000"/>
            <a:headEnd/>
            <a:tailEnd/>
          </a:ln>
        </p:spPr>
      </p:sp>
      <p:sp>
        <p:nvSpPr>
          <p:cNvPr id="2304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p:spPr>
      </p:sp>
      <p:sp>
        <p:nvSpPr>
          <p:cNvPr id="1085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p:spPr>
      </p:sp>
      <p:sp>
        <p:nvSpPr>
          <p:cNvPr id="254979" name="Notes Placeholder 2"/>
          <p:cNvSpPr>
            <a:spLocks noGrp="1"/>
          </p:cNvSpPr>
          <p:nvPr>
            <p:ph type="body" idx="1"/>
          </p:nvPr>
        </p:nvSpPr>
        <p:spPr bwMode="auto">
          <a:noFill/>
        </p:spPr>
        <p:txBody>
          <a:bodyPr wrap="square" lIns="93172" tIns="46587" rIns="93172" bIns="46587" numCol="1" anchor="t" anchorCtr="0" compatLnSpc="1">
            <a:prstTxWarp prst="textNoShape">
              <a:avLst/>
            </a:prstTxWarp>
          </a:bodyPr>
          <a:lstStyle/>
          <a:p>
            <a:pPr>
              <a:spcBef>
                <a:spcPct val="0"/>
              </a:spcBef>
            </a:pPr>
            <a:r>
              <a:rPr lang="en-US" smtClean="0"/>
              <a:t>S2-10</a:t>
            </a:r>
          </a:p>
        </p:txBody>
      </p:sp>
      <p:sp>
        <p:nvSpPr>
          <p:cNvPr id="25498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defTabSz="931863"/>
            <a:fld id="{8B43DA4A-71AB-46F0-A2E8-6D5E665C2F5D}" type="slidenum">
              <a:rPr lang="en-US" sz="1200">
                <a:solidFill>
                  <a:prstClr val="black"/>
                </a:solidFill>
                <a:latin typeface="Calibri" pitchFamily="34" charset="0"/>
              </a:rPr>
              <a:pPr algn="r" defTabSz="931863"/>
              <a:t>41</a:t>
            </a:fld>
            <a:endParaRPr lang="en-US" sz="1200">
              <a:solidFill>
                <a:prstClr val="black"/>
              </a:solidFill>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p:spPr>
      </p:sp>
      <p:sp>
        <p:nvSpPr>
          <p:cNvPr id="257027" name="Notes Placeholder 2"/>
          <p:cNvSpPr>
            <a:spLocks noGrp="1"/>
          </p:cNvSpPr>
          <p:nvPr>
            <p:ph type="body" idx="1"/>
          </p:nvPr>
        </p:nvSpPr>
        <p:spPr bwMode="auto">
          <a:noFill/>
        </p:spPr>
        <p:txBody>
          <a:bodyPr wrap="square" lIns="93172" tIns="46587" rIns="93172" bIns="46587" numCol="1" anchor="t" anchorCtr="0" compatLnSpc="1">
            <a:prstTxWarp prst="textNoShape">
              <a:avLst/>
            </a:prstTxWarp>
          </a:bodyPr>
          <a:lstStyle/>
          <a:p>
            <a:pPr>
              <a:spcBef>
                <a:spcPct val="0"/>
              </a:spcBef>
            </a:pPr>
            <a:r>
              <a:rPr lang="en-US" smtClean="0"/>
              <a:t>S2-5</a:t>
            </a:r>
          </a:p>
        </p:txBody>
      </p:sp>
      <p:sp>
        <p:nvSpPr>
          <p:cNvPr id="25702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defTabSz="931863"/>
            <a:fld id="{5352346F-B85B-4FBE-B709-1F00035D3EC7}" type="slidenum">
              <a:rPr lang="en-US" sz="1200">
                <a:solidFill>
                  <a:prstClr val="black"/>
                </a:solidFill>
                <a:latin typeface="Calibri" pitchFamily="34" charset="0"/>
              </a:rPr>
              <a:pPr algn="r" defTabSz="931863"/>
              <a:t>42</a:t>
            </a:fld>
            <a:endParaRPr lang="en-US" sz="1200">
              <a:solidFill>
                <a:prstClr val="black"/>
              </a:solidFill>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p:spPr>
      </p:sp>
      <p:sp>
        <p:nvSpPr>
          <p:cNvPr id="259075" name="Notes Placeholder 2"/>
          <p:cNvSpPr>
            <a:spLocks noGrp="1"/>
          </p:cNvSpPr>
          <p:nvPr>
            <p:ph type="body" idx="1"/>
          </p:nvPr>
        </p:nvSpPr>
        <p:spPr bwMode="auto">
          <a:noFill/>
        </p:spPr>
        <p:txBody>
          <a:bodyPr wrap="square" lIns="93172" tIns="46587" rIns="93172" bIns="46587" numCol="1" anchor="t" anchorCtr="0" compatLnSpc="1">
            <a:prstTxWarp prst="textNoShape">
              <a:avLst/>
            </a:prstTxWarp>
          </a:bodyPr>
          <a:lstStyle/>
          <a:p>
            <a:pPr>
              <a:spcBef>
                <a:spcPct val="0"/>
              </a:spcBef>
            </a:pPr>
            <a:r>
              <a:rPr lang="en-US" smtClean="0"/>
              <a:t>S2-5</a:t>
            </a:r>
          </a:p>
        </p:txBody>
      </p:sp>
      <p:sp>
        <p:nvSpPr>
          <p:cNvPr id="25907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defTabSz="931863"/>
            <a:fld id="{4F6198F7-D2AA-4EEB-B329-234505CF6F4E}" type="slidenum">
              <a:rPr lang="en-US" sz="1200">
                <a:solidFill>
                  <a:prstClr val="black"/>
                </a:solidFill>
                <a:latin typeface="Calibri" pitchFamily="34" charset="0"/>
              </a:rPr>
              <a:pPr algn="r" defTabSz="931863"/>
              <a:t>43</a:t>
            </a:fld>
            <a:endParaRPr lang="en-US" sz="1200">
              <a:solidFill>
                <a:prstClr val="black"/>
              </a:solidFill>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p:spPr>
      </p:sp>
      <p:sp>
        <p:nvSpPr>
          <p:cNvPr id="263171" name="Notes Placeholder 2"/>
          <p:cNvSpPr>
            <a:spLocks noGrp="1"/>
          </p:cNvSpPr>
          <p:nvPr>
            <p:ph type="body" idx="1"/>
          </p:nvPr>
        </p:nvSpPr>
        <p:spPr bwMode="auto">
          <a:noFill/>
        </p:spPr>
        <p:txBody>
          <a:bodyPr wrap="square" lIns="93172" tIns="46587" rIns="93172" bIns="46587" numCol="1" anchor="t" anchorCtr="0" compatLnSpc="1">
            <a:prstTxWarp prst="textNoShape">
              <a:avLst/>
            </a:prstTxWarp>
          </a:bodyPr>
          <a:lstStyle/>
          <a:p>
            <a:pPr eaLnBrk="1" hangingPunct="1">
              <a:spcBef>
                <a:spcPct val="0"/>
              </a:spcBef>
            </a:pPr>
            <a:r>
              <a:rPr lang="en-US" smtClean="0"/>
              <a:t>S3-Q23  It is of course interesting to see the juxtaposition of this slide with the next one, that while reduce gov. regulations is popular in concept, it does not show to be so when lowering regulations to permit more development – this certainly will not be lost on astute listeners.  </a:t>
            </a:r>
          </a:p>
        </p:txBody>
      </p:sp>
      <p:sp>
        <p:nvSpPr>
          <p:cNvPr id="263172"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defTabSz="931863"/>
            <a:fld id="{0BCCF7A6-2EDA-4221-B8D9-FE205AFCF1D8}" type="slidenum">
              <a:rPr lang="en-US" sz="1200">
                <a:solidFill>
                  <a:prstClr val="black"/>
                </a:solidFill>
                <a:latin typeface="Calibri" pitchFamily="34" charset="0"/>
              </a:rPr>
              <a:pPr algn="r" defTabSz="931863"/>
              <a:t>44</a:t>
            </a:fld>
            <a:endParaRPr lang="en-US" sz="1200">
              <a:solidFill>
                <a:prstClr val="black"/>
              </a:solidFill>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p:spPr>
      </p:sp>
      <p:sp>
        <p:nvSpPr>
          <p:cNvPr id="267267" name="Notes Placeholder 2"/>
          <p:cNvSpPr>
            <a:spLocks noGrp="1"/>
          </p:cNvSpPr>
          <p:nvPr>
            <p:ph type="body" idx="1"/>
          </p:nvPr>
        </p:nvSpPr>
        <p:spPr bwMode="auto">
          <a:noFill/>
        </p:spPr>
        <p:txBody>
          <a:bodyPr wrap="square" lIns="93172" tIns="46587" rIns="93172" bIns="46587" numCol="1" anchor="t" anchorCtr="0" compatLnSpc="1">
            <a:prstTxWarp prst="textNoShape">
              <a:avLst/>
            </a:prstTxWarp>
          </a:bodyPr>
          <a:lstStyle/>
          <a:p>
            <a:pPr eaLnBrk="1" hangingPunct="1">
              <a:spcBef>
                <a:spcPct val="0"/>
              </a:spcBef>
            </a:pPr>
            <a:r>
              <a:rPr lang="en-US" smtClean="0"/>
              <a:t>S3-Q27</a:t>
            </a:r>
          </a:p>
        </p:txBody>
      </p:sp>
      <p:sp>
        <p:nvSpPr>
          <p:cNvPr id="26726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defTabSz="931863"/>
            <a:fld id="{178351FE-96BF-41A2-B6B7-A0906490FBEE}" type="slidenum">
              <a:rPr lang="en-US" sz="1200">
                <a:solidFill>
                  <a:prstClr val="black"/>
                </a:solidFill>
                <a:latin typeface="Calibri" pitchFamily="34" charset="0"/>
              </a:rPr>
              <a:pPr algn="r" defTabSz="931863"/>
              <a:t>45</a:t>
            </a:fld>
            <a:endParaRPr lang="en-US" sz="1200">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lIns="93172" tIns="46587" rIns="93172" bIns="46587" numCol="1" anchor="t" anchorCtr="0" compatLnSpc="1">
            <a:prstTxWarp prst="textNoShape">
              <a:avLst/>
            </a:prstTxWarp>
          </a:bodyPr>
          <a:lstStyle/>
          <a:p>
            <a:pPr eaLnBrk="1" hangingPunct="1">
              <a:spcBef>
                <a:spcPct val="0"/>
              </a:spcBef>
            </a:pPr>
            <a:r>
              <a:rPr lang="en-US" smtClean="0"/>
              <a:t>THE PROJECT USED A VARIETY OF QUESTION STYLES.  THIS SHORT GROUP WE CALL “COMPETING WORLD VIEWS” WHERE RESPONDENT IS ASKED WHICH ONE OF TWO STATEMENTS REPRESNTS THEIR VIEW MORE CLOSELY, EVEN IF NOT EXACTLY, INCLUDLING A DON’T KNOW OPTION.  THE STATEMENTS ROTATE SO HALF RESPONDENS SEE STATEMENT A FIRST AND HALF SEE STATEMENT B FIRST – THIS NEUTRALIZES INFLUENCE OF STATEMENT ORDERING.  FOR OUR RADIO AUDIENCE I WILL READ THE STATEMENTS AND PROVIDE THE PERCENTAGES OF EACH.  </a:t>
            </a:r>
          </a:p>
        </p:txBody>
      </p:sp>
      <p:sp>
        <p:nvSpPr>
          <p:cNvPr id="5632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defTabSz="931863"/>
            <a:fld id="{41C020B9-F791-4BB0-AA87-9DF94A7C9DF4}" type="slidenum">
              <a:rPr lang="en-US" sz="1200">
                <a:latin typeface="Calibri" pitchFamily="34" charset="0"/>
              </a:rPr>
              <a:pPr algn="r" defTabSz="931863"/>
              <a:t>7</a:t>
            </a:fld>
            <a:endParaRPr lang="en-US" sz="120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lIns="93177" tIns="46589" rIns="93177" bIns="46589" numCol="1" anchor="t" anchorCtr="0" compatLnSpc="1">
            <a:prstTxWarp prst="textNoShape">
              <a:avLst/>
            </a:prstTxWarp>
          </a:bodyPr>
          <a:lstStyle/>
          <a:p>
            <a:pPr eaLnBrk="1" hangingPunct="1">
              <a:spcBef>
                <a:spcPct val="0"/>
              </a:spcBef>
            </a:pPr>
            <a:r>
              <a:rPr lang="en-US" smtClean="0"/>
              <a:t>S3-Q21</a:t>
            </a:r>
          </a:p>
        </p:txBody>
      </p:sp>
      <p:sp>
        <p:nvSpPr>
          <p:cNvPr id="11366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34983484-D4D7-4695-B9A2-FC81EBF1BADC}" type="slidenum">
              <a:rPr lang="en-US" sz="1200">
                <a:latin typeface="Calibri" pitchFamily="34" charset="0"/>
              </a:rPr>
              <a:pPr algn="r" defTabSz="931863"/>
              <a:t>46</a:t>
            </a:fld>
            <a:endParaRPr 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lIns="93177" tIns="46589" rIns="93177" bIns="46589" numCol="1" anchor="t" anchorCtr="0" compatLnSpc="1">
            <a:prstTxWarp prst="textNoShape">
              <a:avLst/>
            </a:prstTxWarp>
          </a:bodyPr>
          <a:lstStyle/>
          <a:p>
            <a:pPr eaLnBrk="1" hangingPunct="1">
              <a:spcBef>
                <a:spcPct val="0"/>
              </a:spcBef>
            </a:pPr>
            <a:r>
              <a:rPr lang="en-US" smtClean="0"/>
              <a:t>FOR THE VIEWING AUDIENCE HERE, THE DARKER PORTION OF THE BAR GRAPHS REPRESENT “STRONGLY” AGREE OR DISAGREE WITH THE STATEMENT THEY CHOSE, THE LIGHTER IS “LEAN TOWARDS” THAT STATEMENT.  </a:t>
            </a:r>
          </a:p>
        </p:txBody>
      </p:sp>
      <p:sp>
        <p:nvSpPr>
          <p:cNvPr id="9626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8EB08C66-99FD-4055-92DB-CCC745CADA15}" type="slidenum">
              <a:rPr lang="en-US" sz="1200">
                <a:latin typeface="Calibri" pitchFamily="34" charset="0"/>
              </a:rPr>
              <a:pPr algn="r" defTabSz="931863"/>
              <a:t>8</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lIns="93172" tIns="46587" rIns="93172" bIns="46587" numCol="1" anchor="t" anchorCtr="0" compatLnSpc="1">
            <a:prstTxWarp prst="textNoShape">
              <a:avLst/>
            </a:prstTxWarp>
          </a:bodyPr>
          <a:lstStyle/>
          <a:p>
            <a:pPr eaLnBrk="1" hangingPunct="1">
              <a:spcBef>
                <a:spcPct val="0"/>
              </a:spcBef>
            </a:pPr>
            <a:r>
              <a:rPr lang="en-US" smtClean="0"/>
              <a:t>THE PROJECT USED A VARIETY OF QUESTION STYLES.  THIS SHORT GROUP WE CALL “COMPETING WORLD VIEWS” WHERE RESPONDENT IS ASKED WHICH ONE OF TWO STATEMENTS REPRESNTS THEIR VIEW MORE CLOSELY, EVEN IF NOT EXACTLY, INCLUDLING A DON’T KNOW OPTION.  THE STATEMENTS ROTATE SO HALF RESPONDENS SEE STATEMENT A FIRST AND HALF SEE STATEMENT B FIRST – THIS NEUTRALIZES INFLUENCE OF STATEMENT ORDERING.  FOR OUR RADIO AUDIENCE I WILL READ THE STATEMENTS AND PROVIDE THE PERCENTAGES OF EACH.  </a:t>
            </a:r>
          </a:p>
        </p:txBody>
      </p:sp>
      <p:sp>
        <p:nvSpPr>
          <p:cNvPr id="5632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defTabSz="931863"/>
            <a:fld id="{41C020B9-F791-4BB0-AA87-9DF94A7C9DF4}" type="slidenum">
              <a:rPr lang="en-US" sz="1200">
                <a:latin typeface="Calibri" pitchFamily="34" charset="0"/>
              </a:rPr>
              <a:pPr algn="r" defTabSz="931863"/>
              <a:t>9</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p:spPr>
      </p:sp>
      <p:sp>
        <p:nvSpPr>
          <p:cNvPr id="972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lIns="93177" tIns="46589" rIns="93177" bIns="46589" numCol="1" anchor="t" anchorCtr="0" compatLnSpc="1">
            <a:prstTxWarp prst="textNoShape">
              <a:avLst/>
            </a:prstTxWarp>
          </a:bodyPr>
          <a:lstStyle/>
          <a:p>
            <a:pPr>
              <a:spcBef>
                <a:spcPct val="0"/>
              </a:spcBef>
            </a:pPr>
            <a:r>
              <a:rPr lang="en-US" smtClean="0"/>
              <a:t>S2-17</a:t>
            </a:r>
          </a:p>
        </p:txBody>
      </p:sp>
      <p:sp>
        <p:nvSpPr>
          <p:cNvPr id="14848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D00249F9-74B0-4511-BE97-F8E87B343CB4}" type="slidenum">
              <a:rPr lang="en-US" sz="1200">
                <a:latin typeface="Calibri" pitchFamily="34" charset="0"/>
              </a:rPr>
              <a:pPr algn="r" defTabSz="931863"/>
              <a:t>11</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lIns="93177" tIns="46589" rIns="93177" bIns="46589" numCol="1" anchor="t" anchorCtr="0" compatLnSpc="1">
            <a:prstTxWarp prst="textNoShape">
              <a:avLst/>
            </a:prstTxWarp>
          </a:bodyPr>
          <a:lstStyle/>
          <a:p>
            <a:pPr eaLnBrk="1" hangingPunct="1">
              <a:spcBef>
                <a:spcPct val="0"/>
              </a:spcBef>
            </a:pPr>
            <a:r>
              <a:rPr lang="en-US" smtClean="0"/>
              <a:t>S3-Q44</a:t>
            </a:r>
          </a:p>
        </p:txBody>
      </p:sp>
      <p:sp>
        <p:nvSpPr>
          <p:cNvPr id="11162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609503D2-7958-4DEC-8864-6164AB3432B1}" type="slidenum">
              <a:rPr lang="en-US" sz="1200">
                <a:latin typeface="Calibri" pitchFamily="34" charset="0"/>
              </a:rPr>
              <a:pPr algn="r" defTabSz="931863"/>
              <a:t>12</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80180F2-568A-4A53-AC8B-294B91707E8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4862AFB2-A899-455F-9AEF-F4A25142848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FECBE-BB2D-4E4F-8A8F-2E15BAFC774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FECBE-BB2D-4E4F-8A8F-2E15BAFC774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FECBE-BB2D-4E4F-8A8F-2E15BAFC774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FECBE-BB2D-4E4F-8A8F-2E15BAFC7747}"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BFECBE-BB2D-4E4F-8A8F-2E15BAFC7747}"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BFECBE-BB2D-4E4F-8A8F-2E15BAFC7747}"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BFECBE-BB2D-4E4F-8A8F-2E15BAFC7747}"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FECBE-BB2D-4E4F-8A8F-2E15BAFC77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528E05A-128C-4C96-8793-070433903FE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FECBE-BB2D-4E4F-8A8F-2E15BAFC7747}"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FECBE-BB2D-4E4F-8A8F-2E15BAFC7747}"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FECBE-BB2D-4E4F-8A8F-2E15BAFC7747}"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0" y="0"/>
            <a:ext cx="495300" cy="476250"/>
          </a:xfrm>
        </p:spPr>
        <p:txBody>
          <a:bodyPr/>
          <a:lstStyle>
            <a:lvl1pPr>
              <a:defRPr/>
            </a:lvl1pPr>
          </a:lstStyle>
          <a:p>
            <a:fld id="{DC5EF17F-743F-4A34-8218-8D60E828810B}"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8BF152-D9D8-4FD0-A378-C3828000E689}"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3E0434-93CA-47F9-9861-463C4B5F875C}"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B0EB869-FF17-4EB2-A30B-80F48CFCE9E6}"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4375484-4DDD-4D8D-ACC6-9149E3862F3A}"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5B04390-7F52-4DC9-8A02-EEAE0ED9BE2E}" type="slidenum">
              <a:rPr lang="en-US"/>
              <a:pPr/>
              <a:t>‹#›</a:t>
            </a:fld>
            <a:endParaRPr lang="en-US" dirty="0"/>
          </a:p>
        </p:txBody>
      </p:sp>
      <p:sp>
        <p:nvSpPr>
          <p:cNvPr id="6" name="Rectangle 5"/>
          <p:cNvSpPr/>
          <p:nvPr userDrawn="1"/>
        </p:nvSpPr>
        <p:spPr>
          <a:xfrm>
            <a:off x="0" y="0"/>
            <a:ext cx="402674" cy="307777"/>
          </a:xfrm>
          <a:prstGeom prst="rect">
            <a:avLst/>
          </a:prstGeom>
        </p:spPr>
        <p:txBody>
          <a:bodyPr wrap="none">
            <a:spAutoFit/>
          </a:bodyPr>
          <a:lstStyle/>
          <a:p>
            <a:fld id="{75B04390-7F52-4DC9-8A02-EEAE0ED9BE2E}"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a:xfrm>
            <a:off x="0" y="0"/>
            <a:ext cx="457200" cy="476250"/>
          </a:xfrm>
        </p:spPr>
        <p:txBody>
          <a:bodyPr/>
          <a:lstStyle>
            <a:lvl1pPr>
              <a:defRPr/>
            </a:lvl1pPr>
          </a:lstStyle>
          <a:p>
            <a:fld id="{A85A4DA7-54F4-4D34-950D-97AB1DA404C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2CBFD8B-4ECE-4647-8F6A-4BAA62D81EE1}"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7B9A2D-9990-43EC-A5DF-C0294D2F978A}"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563AFEF-4A8B-42D0-A576-177E40B1670A}"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A7059F-2B8D-42D8-A5BC-B348DC6A0574}"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182880-0C03-4D8F-A76E-10446BEA278E}"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0" y="36513"/>
            <a:ext cx="381000" cy="476250"/>
          </a:xfrm>
        </p:spPr>
        <p:txBody>
          <a:bodyPr/>
          <a:lstStyle>
            <a:lvl1pPr>
              <a:defRPr/>
            </a:lvl1pPr>
          </a:lstStyle>
          <a:p>
            <a:fld id="{68FD585C-51EF-4624-9CA8-736805310624}"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75AA043-427B-43D5-8367-7C0792DD5A81}"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endParaRPr lang="en-US" dirty="0">
              <a:solidFill>
                <a:srgbClr val="464646"/>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solidFill>
                <a:srgbClr val="464646"/>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6885B6E-AB3D-4BCD-9BF3-11A013630E57}" type="slidenum">
              <a:rPr lang="en-US">
                <a:solidFill>
                  <a:srgbClr val="464646"/>
                </a:solidFill>
              </a:rPr>
              <a:pPr>
                <a:defRPr/>
              </a:pPr>
              <a:t>‹#›</a:t>
            </a:fld>
            <a:endParaRPr lang="en-US" dirty="0">
              <a:solidFill>
                <a:srgbClr val="464646"/>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endParaRPr lang="en-US" dirty="0">
              <a:solidFill>
                <a:srgbClr val="464646"/>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solidFill>
                <a:srgbClr val="464646"/>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528E05A-128C-4C96-8793-070433903FE6}" type="slidenum">
              <a:rPr lang="en-US">
                <a:solidFill>
                  <a:srgbClr val="464646"/>
                </a:solidFill>
              </a:rPr>
              <a:pPr>
                <a:defRPr/>
              </a:pPr>
              <a:t>‹#›</a:t>
            </a:fld>
            <a:endParaRPr lang="en-US" dirty="0">
              <a:solidFill>
                <a:srgbClr val="464646"/>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endParaRPr lang="en-US" dirty="0">
              <a:solidFill>
                <a:srgbClr val="464646"/>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solidFill>
                <a:srgbClr val="464646"/>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2CBFD8B-4ECE-4647-8F6A-4BAA62D81EE1}" type="slidenum">
              <a:rPr lang="en-US">
                <a:solidFill>
                  <a:srgbClr val="464646"/>
                </a:solidFill>
              </a:rPr>
              <a:pPr>
                <a:defRPr/>
              </a:pPr>
              <a:t>‹#›</a:t>
            </a:fld>
            <a:endParaRPr lang="en-US" dirty="0">
              <a:solidFill>
                <a:srgbClr val="464646"/>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endParaRPr lang="en-US" dirty="0">
              <a:solidFill>
                <a:srgbClr val="464646"/>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solidFill>
                <a:srgbClr val="464646"/>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8F0132A-01DA-4160-A6F4-0976B0BA3D11}" type="slidenum">
              <a:rPr lang="en-US">
                <a:solidFill>
                  <a:srgbClr val="464646"/>
                </a:solidFill>
              </a:rPr>
              <a:pPr>
                <a:defRPr/>
              </a:pPr>
              <a:t>‹#›</a:t>
            </a:fld>
            <a:endParaRPr lang="en-US" dirty="0">
              <a:solidFill>
                <a:srgbClr val="464646"/>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8F0132A-01DA-4160-A6F4-0976B0BA3D11}"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endParaRPr lang="en-US" dirty="0">
              <a:solidFill>
                <a:srgbClr val="46464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solidFill>
                <a:srgbClr val="46464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27E0650-0F3F-4FDD-811A-F5DDA6D475F4}" type="slidenum">
              <a:rPr lang="en-US">
                <a:solidFill>
                  <a:srgbClr val="464646"/>
                </a:solidFill>
              </a:rPr>
              <a:pPr>
                <a:defRPr/>
              </a:pPr>
              <a:t>‹#›</a:t>
            </a:fld>
            <a:endParaRPr lang="en-US" dirty="0">
              <a:solidFill>
                <a:srgbClr val="464646"/>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endParaRPr lang="en-US" dirty="0">
              <a:solidFill>
                <a:srgbClr val="464646"/>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solidFill>
                <a:srgbClr val="464646"/>
              </a:solidFill>
            </a:endParaRPr>
          </a:p>
        </p:txBody>
      </p:sp>
      <p:sp>
        <p:nvSpPr>
          <p:cNvPr id="5" name="Slide Number Placeholder 4"/>
          <p:cNvSpPr>
            <a:spLocks noGrp="1"/>
          </p:cNvSpPr>
          <p:nvPr>
            <p:ph type="sldNum" sz="quarter" idx="12"/>
          </p:nvPr>
        </p:nvSpPr>
        <p:spPr>
          <a:xfrm>
            <a:off x="0" y="0"/>
            <a:ext cx="2133600" cy="365125"/>
          </a:xfrm>
          <a:prstGeom prst="rect">
            <a:avLst/>
          </a:prstGeom>
        </p:spPr>
        <p:txBody>
          <a:bodyPr/>
          <a:lstStyle>
            <a:lvl1pPr fontAlgn="auto">
              <a:spcBef>
                <a:spcPts val="0"/>
              </a:spcBef>
              <a:spcAft>
                <a:spcPts val="0"/>
              </a:spcAft>
              <a:defRPr>
                <a:latin typeface="+mn-lt"/>
              </a:defRPr>
            </a:lvl1pPr>
          </a:lstStyle>
          <a:p>
            <a:pPr>
              <a:defRPr/>
            </a:pPr>
            <a:fld id="{D8B555DC-1059-402C-A116-412289C90026}" type="slidenum">
              <a:rPr lang="en-US">
                <a:solidFill>
                  <a:srgbClr val="464646"/>
                </a:solidFill>
              </a:rPr>
              <a:pPr>
                <a:defRPr/>
              </a:pPr>
              <a:t>‹#›</a:t>
            </a:fld>
            <a:endParaRPr lang="en-US" dirty="0">
              <a:solidFill>
                <a:srgbClr val="464646"/>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endParaRPr lang="en-US" dirty="0">
              <a:solidFill>
                <a:srgbClr val="464646"/>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solidFill>
                <a:srgbClr val="464646"/>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64B62F0-5F85-421A-B23A-361CCC00D46A}" type="slidenum">
              <a:rPr lang="en-US">
                <a:solidFill>
                  <a:srgbClr val="464646"/>
                </a:solidFill>
              </a:rPr>
              <a:pPr>
                <a:defRPr/>
              </a:pPr>
              <a:t>‹#›</a:t>
            </a:fld>
            <a:endParaRPr lang="en-US" dirty="0">
              <a:solidFill>
                <a:srgbClr val="464646"/>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endParaRPr lang="en-US" dirty="0">
              <a:solidFill>
                <a:srgbClr val="464646"/>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solidFill>
                <a:srgbClr val="464646"/>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99AB22D-3972-415F-8A88-461C8CB55413}" type="slidenum">
              <a:rPr lang="en-US">
                <a:solidFill>
                  <a:srgbClr val="464646"/>
                </a:solidFill>
              </a:rPr>
              <a:pPr>
                <a:defRPr/>
              </a:pPr>
              <a:t>‹#›</a:t>
            </a:fld>
            <a:endParaRPr lang="en-US" dirty="0">
              <a:solidFill>
                <a:srgbClr val="464646"/>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endParaRPr lang="en-US" dirty="0">
              <a:solidFill>
                <a:srgbClr val="464646"/>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solidFill>
                <a:srgbClr val="464646"/>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20FC467-DE19-4BFA-B69E-C0AC336D0C3B}" type="slidenum">
              <a:rPr lang="en-US">
                <a:solidFill>
                  <a:srgbClr val="464646"/>
                </a:solidFill>
              </a:rPr>
              <a:pPr>
                <a:defRPr/>
              </a:pPr>
              <a:t>‹#›</a:t>
            </a:fld>
            <a:endParaRPr lang="en-US" dirty="0">
              <a:solidFill>
                <a:srgbClr val="464646"/>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endParaRPr lang="en-US" dirty="0">
              <a:solidFill>
                <a:srgbClr val="464646"/>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solidFill>
                <a:srgbClr val="464646"/>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80180F2-568A-4A53-AC8B-294B91707E85}" type="slidenum">
              <a:rPr lang="en-US">
                <a:solidFill>
                  <a:srgbClr val="464646"/>
                </a:solidFill>
              </a:rPr>
              <a:pPr>
                <a:defRPr/>
              </a:pPr>
              <a:t>‹#›</a:t>
            </a:fld>
            <a:endParaRPr lang="en-US" dirty="0">
              <a:solidFill>
                <a:srgbClr val="464646"/>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endParaRPr lang="en-US" dirty="0">
              <a:solidFill>
                <a:srgbClr val="464646"/>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solidFill>
                <a:srgbClr val="464646"/>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4862AFB2-A899-455F-9AEF-F4A251428482}" type="slidenum">
              <a:rPr lang="en-US">
                <a:solidFill>
                  <a:srgbClr val="464646"/>
                </a:solidFill>
              </a:rPr>
              <a:pPr>
                <a:defRPr/>
              </a:pPr>
              <a:t>‹#›</a:t>
            </a:fld>
            <a:endParaRPr lang="en-US" dirty="0">
              <a:solidFill>
                <a:srgbClr val="464646"/>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C5D49B0-3790-4EB9-A69F-57E59F6D7FA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3B01036-BD73-4F86-8F59-513F931B8BF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F48BD7-7C71-4466-8A42-985823533DD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27E0650-0F3F-4FDD-811A-F5DDA6D475F4}"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643F5DB-52DC-4191-AA45-AD773EA6052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98336D1-EA6B-4BF5-8278-5BE4C3B81C4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0" y="0"/>
            <a:ext cx="457200" cy="476250"/>
          </a:xfrm>
        </p:spPr>
        <p:txBody>
          <a:bodyPr/>
          <a:lstStyle>
            <a:lvl1pPr>
              <a:defRPr/>
            </a:lvl1pPr>
          </a:lstStyle>
          <a:p>
            <a:fld id="{9FE4B846-C0E3-4B95-88F5-EA9C7A2F638C}"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FF9FAA8-73A7-456C-875A-04441A88C85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3AF789-817D-40BB-B606-37EBC15E554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1E340AE-317D-4A6A-B92E-22E0D0ECA71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D71DC2-D4B1-4477-A9A5-B8721831113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8022F6A-7F18-428A-BCBD-E6B883D4178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9E7EE7B-1FEA-44AF-90F5-B0A5889DDFE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4614D2A2-9557-4790-8537-5568FA6C0C0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a:xfrm>
            <a:off x="0" y="0"/>
            <a:ext cx="2133600" cy="365125"/>
          </a:xfrm>
          <a:prstGeom prst="rect">
            <a:avLst/>
          </a:prstGeom>
        </p:spPr>
        <p:txBody>
          <a:bodyPr/>
          <a:lstStyle>
            <a:lvl1pPr fontAlgn="auto">
              <a:spcBef>
                <a:spcPts val="0"/>
              </a:spcBef>
              <a:spcAft>
                <a:spcPts val="0"/>
              </a:spcAft>
              <a:defRPr>
                <a:latin typeface="+mn-lt"/>
              </a:defRPr>
            </a:lvl1pPr>
          </a:lstStyle>
          <a:p>
            <a:pPr>
              <a:defRPr/>
            </a:pPr>
            <a:fld id="{D8B555DC-1059-402C-A116-412289C90026}"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C5D49B0-3790-4EB9-A69F-57E59F6D7FA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3B01036-BD73-4F86-8F59-513F931B8BF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F48BD7-7C71-4466-8A42-985823533DD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643F5DB-52DC-4191-AA45-AD773EA6052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98336D1-EA6B-4BF5-8278-5BE4C3B81C4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FE4B846-C0E3-4B95-88F5-EA9C7A2F638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a:xfrm>
            <a:off x="-228600" y="0"/>
            <a:ext cx="685800" cy="476250"/>
          </a:xfrm>
        </p:spPr>
        <p:txBody>
          <a:bodyPr/>
          <a:lstStyle>
            <a:lvl1pPr>
              <a:defRPr/>
            </a:lvl1pPr>
          </a:lstStyle>
          <a:p>
            <a:fld id="{DFF9FAA8-73A7-456C-875A-04441A88C85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3AF789-817D-40BB-B606-37EBC15E554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1E340AE-317D-4A6A-B92E-22E0D0ECA71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D71DC2-D4B1-4477-A9A5-B8721831113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64B62F0-5F85-421A-B23A-361CCC00D46A}"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8022F6A-7F18-428A-BCBD-E6B883D4178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9E7EE7B-1FEA-44AF-90F5-B0A5889DDFE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4614D2A2-9557-4790-8537-5568FA6C0C0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DC9AFE-7C9A-4FEE-87B0-8C925C660D1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7532614-4D78-490C-B8B9-5CD7820D745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9E93CC7-C3A9-45FF-BF82-283259F69A8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56331FF-E15D-4A36-91CB-87ABB9322A3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5CB57C3-4580-4671-8962-265BFC77FE1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a:xfrm>
            <a:off x="0" y="0"/>
            <a:ext cx="457200" cy="476250"/>
          </a:xfrm>
        </p:spPr>
        <p:txBody>
          <a:bodyPr/>
          <a:lstStyle>
            <a:lvl1pPr>
              <a:defRPr/>
            </a:lvl1pPr>
          </a:lstStyle>
          <a:p>
            <a:fld id="{11A3D3B0-FD66-4F82-B82D-E9C0DB34552C}"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a:xfrm>
            <a:off x="0" y="0"/>
            <a:ext cx="419100" cy="476250"/>
          </a:xfrm>
        </p:spPr>
        <p:txBody>
          <a:bodyPr/>
          <a:lstStyle>
            <a:lvl1pPr>
              <a:defRPr/>
            </a:lvl1pPr>
          </a:lstStyle>
          <a:p>
            <a:fld id="{0B312014-7C9B-4155-BAC9-16ABEFD40184}"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99AB22D-3972-415F-8A88-461C8CB55413}"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E490523-BC75-41B6-8885-967F85A64AD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1EE4C9-2699-4F5B-BC68-E7625B2A880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3C4DA8-61AD-4CC6-84F0-D1EAC404AA1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46DFF43-4E99-4363-8067-B011844C442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BBEC545-CAFC-4A6E-B28F-8784E3B2D7E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FB6F1473-1666-472D-ADBF-C9B4982674C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067292-43E7-43B8-9BE0-7429DA8A723B}" type="datetimeFigureOut">
              <a:rPr lang="en-US">
                <a:solidFill>
                  <a:prstClr val="black">
                    <a:tint val="75000"/>
                  </a:prstClr>
                </a:solidFill>
              </a:rPr>
              <a:pPr/>
              <a:t>5/2/2014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054B87-E06A-418C-8C79-E1A57DC3A3B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67292-43E7-43B8-9BE0-7429DA8A723B}" type="datetimeFigureOut">
              <a:rPr lang="en-US">
                <a:solidFill>
                  <a:prstClr val="black">
                    <a:tint val="75000"/>
                  </a:prstClr>
                </a:solidFill>
              </a:rPr>
              <a:pPr/>
              <a:t>5/2/2014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054B87-E06A-418C-8C79-E1A57DC3A3B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067292-43E7-43B8-9BE0-7429DA8A723B}" type="datetimeFigureOut">
              <a:rPr lang="en-US">
                <a:solidFill>
                  <a:prstClr val="black">
                    <a:tint val="75000"/>
                  </a:prstClr>
                </a:solidFill>
              </a:rPr>
              <a:pPr/>
              <a:t>5/2/2014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054B87-E06A-418C-8C79-E1A57DC3A3B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067292-43E7-43B8-9BE0-7429DA8A723B}" type="datetimeFigureOut">
              <a:rPr lang="en-US">
                <a:solidFill>
                  <a:prstClr val="black">
                    <a:tint val="75000"/>
                  </a:prstClr>
                </a:solidFill>
              </a:rPr>
              <a:pPr/>
              <a:t>5/2/2014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054B87-E06A-418C-8C79-E1A57DC3A3B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77000"/>
            <a:ext cx="8229600" cy="24447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20FC467-DE19-4BFA-B69E-C0AC336D0C3B}"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067292-43E7-43B8-9BE0-7429DA8A723B}" type="datetimeFigureOut">
              <a:rPr lang="en-US">
                <a:solidFill>
                  <a:prstClr val="black">
                    <a:tint val="75000"/>
                  </a:prstClr>
                </a:solidFill>
              </a:rPr>
              <a:pPr/>
              <a:t>5/2/2014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054B87-E06A-418C-8C79-E1A57DC3A3B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067292-43E7-43B8-9BE0-7429DA8A723B}" type="datetimeFigureOut">
              <a:rPr lang="en-US">
                <a:solidFill>
                  <a:prstClr val="black">
                    <a:tint val="75000"/>
                  </a:prstClr>
                </a:solidFill>
              </a:rPr>
              <a:pPr/>
              <a:t>5/2/2014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054B87-E06A-418C-8C79-E1A57DC3A3B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67292-43E7-43B8-9BE0-7429DA8A723B}" type="datetimeFigureOut">
              <a:rPr lang="en-US">
                <a:solidFill>
                  <a:prstClr val="black">
                    <a:tint val="75000"/>
                  </a:prstClr>
                </a:solidFill>
              </a:rPr>
              <a:pPr/>
              <a:t>5/2/2014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054B87-E06A-418C-8C79-E1A57DC3A3B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067292-43E7-43B8-9BE0-7429DA8A723B}" type="datetimeFigureOut">
              <a:rPr lang="en-US">
                <a:solidFill>
                  <a:prstClr val="black">
                    <a:tint val="75000"/>
                  </a:prstClr>
                </a:solidFill>
              </a:rPr>
              <a:pPr/>
              <a:t>5/2/2014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054B87-E06A-418C-8C79-E1A57DC3A3B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067292-43E7-43B8-9BE0-7429DA8A723B}" type="datetimeFigureOut">
              <a:rPr lang="en-US">
                <a:solidFill>
                  <a:prstClr val="black">
                    <a:tint val="75000"/>
                  </a:prstClr>
                </a:solidFill>
              </a:rPr>
              <a:pPr/>
              <a:t>5/2/2014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054B87-E06A-418C-8C79-E1A57DC3A3B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67292-43E7-43B8-9BE0-7429DA8A723B}" type="datetimeFigureOut">
              <a:rPr lang="en-US">
                <a:solidFill>
                  <a:prstClr val="black">
                    <a:tint val="75000"/>
                  </a:prstClr>
                </a:solidFill>
              </a:rPr>
              <a:pPr/>
              <a:t>5/2/2014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054B87-E06A-418C-8C79-E1A57DC3A3B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67292-43E7-43B8-9BE0-7429DA8A723B}" type="datetimeFigureOut">
              <a:rPr lang="en-US">
                <a:solidFill>
                  <a:prstClr val="black">
                    <a:tint val="75000"/>
                  </a:prstClr>
                </a:solidFill>
              </a:rPr>
              <a:pPr/>
              <a:t>5/2/2014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054B87-E06A-418C-8C79-E1A57DC3A3BF}"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22" name="Text Placeholder 2"/>
          <p:cNvSpPr>
            <a:spLocks noGrp="1"/>
          </p:cNvSpPr>
          <p:nvPr>
            <p:ph type="body" idx="1"/>
          </p:nvPr>
        </p:nvSpPr>
        <p:spPr bwMode="auto">
          <a:xfrm>
            <a:off x="457200" y="10668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23" name="Picture 6"/>
          <p:cNvPicPr>
            <a:picLocks noChangeAspect="1"/>
          </p:cNvPicPr>
          <p:nvPr userDrawn="1"/>
        </p:nvPicPr>
        <p:blipFill>
          <a:blip r:embed="rId13" cstate="print"/>
          <a:srcRect/>
          <a:stretch>
            <a:fillRect/>
          </a:stretch>
        </p:blipFill>
        <p:spPr bwMode="auto">
          <a:xfrm>
            <a:off x="152400" y="5943600"/>
            <a:ext cx="2743200" cy="914400"/>
          </a:xfrm>
          <a:prstGeom prst="rect">
            <a:avLst/>
          </a:prstGeom>
          <a:noFill/>
          <a:ln w="9525">
            <a:noFill/>
            <a:miter lim="800000"/>
            <a:headEnd/>
            <a:tailEnd/>
          </a:ln>
        </p:spPr>
      </p:pic>
      <p:pic>
        <p:nvPicPr>
          <p:cNvPr id="30724" name="Picture 1"/>
          <p:cNvPicPr>
            <a:picLocks noChangeAspect="1"/>
          </p:cNvPicPr>
          <p:nvPr userDrawn="1"/>
        </p:nvPicPr>
        <p:blipFill>
          <a:blip r:embed="rId14" cstate="print"/>
          <a:srcRect/>
          <a:stretch>
            <a:fillRect/>
          </a:stretch>
        </p:blipFill>
        <p:spPr bwMode="auto">
          <a:xfrm>
            <a:off x="3657600" y="6065838"/>
            <a:ext cx="5287963" cy="6397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FECBE-BB2D-4E4F-8A8F-2E15BAFC774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29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29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129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129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2719954-552B-464B-9DB9-E2F05F2A918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22" name="Text Placeholder 2"/>
          <p:cNvSpPr>
            <a:spLocks noGrp="1"/>
          </p:cNvSpPr>
          <p:nvPr>
            <p:ph type="body" idx="1"/>
          </p:nvPr>
        </p:nvSpPr>
        <p:spPr bwMode="auto">
          <a:xfrm>
            <a:off x="457200" y="10668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23" name="Picture 6"/>
          <p:cNvPicPr>
            <a:picLocks noChangeAspect="1"/>
          </p:cNvPicPr>
          <p:nvPr userDrawn="1"/>
        </p:nvPicPr>
        <p:blipFill>
          <a:blip r:embed="rId13" cstate="print"/>
          <a:srcRect/>
          <a:stretch>
            <a:fillRect/>
          </a:stretch>
        </p:blipFill>
        <p:spPr bwMode="auto">
          <a:xfrm>
            <a:off x="152400" y="5943600"/>
            <a:ext cx="2743200" cy="914400"/>
          </a:xfrm>
          <a:prstGeom prst="rect">
            <a:avLst/>
          </a:prstGeom>
          <a:noFill/>
          <a:ln w="9525">
            <a:noFill/>
            <a:miter lim="800000"/>
            <a:headEnd/>
            <a:tailEnd/>
          </a:ln>
        </p:spPr>
      </p:pic>
      <p:pic>
        <p:nvPicPr>
          <p:cNvPr id="30724" name="Picture 1"/>
          <p:cNvPicPr>
            <a:picLocks noChangeAspect="1"/>
          </p:cNvPicPr>
          <p:nvPr userDrawn="1"/>
        </p:nvPicPr>
        <p:blipFill>
          <a:blip r:embed="rId14" cstate="print"/>
          <a:srcRect/>
          <a:stretch>
            <a:fillRect/>
          </a:stretch>
        </p:blipFill>
        <p:spPr bwMode="auto">
          <a:xfrm>
            <a:off x="3657600" y="6065838"/>
            <a:ext cx="5287963" cy="6397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B8E457C-DFD2-4299-BF92-3EC3002DCE78}" type="slidenum">
              <a:rPr lang="en-US" smtClean="0">
                <a:solidFill>
                  <a:srgbClr val="000000"/>
                </a:solidFill>
              </a:rPr>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B8E457C-DFD2-4299-BF92-3EC3002DCE78}" type="slidenum">
              <a:rPr lang="en-US" smtClean="0">
                <a:solidFill>
                  <a:srgbClr val="000000"/>
                </a:solidFill>
              </a:rPr>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AEC6BD6-B4D8-4ACE-BD0D-820CB5C054C8}" type="slidenum">
              <a:rPr lang="en-US" smtClean="0">
                <a:solidFill>
                  <a:srgbClr val="000000"/>
                </a:solidFill>
              </a:rPr>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4067292-43E7-43B8-9BE0-7429DA8A723B}" type="datetimeFigureOut">
              <a:rPr lang="en-US" smtClean="0">
                <a:solidFill>
                  <a:prstClr val="black">
                    <a:tint val="75000"/>
                  </a:prstClr>
                </a:solidFill>
                <a:latin typeface="Calibri"/>
              </a:rPr>
              <a:pPr fontAlgn="auto">
                <a:spcBef>
                  <a:spcPts val="0"/>
                </a:spcBef>
                <a:spcAft>
                  <a:spcPts val="0"/>
                </a:spcAft>
              </a:pPr>
              <a:t>5/2/2014</a:t>
            </a:fld>
            <a:endParaRPr lang="en-US" smtClean="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smtClean="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B054B87-E06A-418C-8C79-E1A57DC3A3BF}" type="slidenum">
              <a:rPr lang="en-US" smtClean="0">
                <a:solidFill>
                  <a:prstClr val="black">
                    <a:tint val="75000"/>
                  </a:prstClr>
                </a:solidFill>
                <a:latin typeface="Calibri"/>
              </a:rPr>
              <a:pPr fontAlgn="auto">
                <a:spcBef>
                  <a:spcPts val="0"/>
                </a:spcBef>
                <a:spcAft>
                  <a:spcPts val="0"/>
                </a:spcAft>
              </a:pPr>
              <a:t>‹#›</a:t>
            </a:fld>
            <a:endParaRPr lang="en-US" smtClean="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olicyinteractive.org/" TargetMode="External"/><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oleObject" Target="../embeddings/Microsoft_Office_Excel_97-2003_Worksheet6.xls"/><Relationship Id="rId4" Type="http://schemas.openxmlformats.org/officeDocument/2006/relationships/oleObject" Target="../embeddings/Microsoft_Office_Excel_97-2003_Worksheet5.xls"/></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Microsoft_Office_Excel_97-2003_Worksheet7.xls"/></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Microsoft_Office_Excel_97-2003_Worksheet8.xls"/></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Microsoft_Office_Excel_97-2003_Worksheet9.xls"/></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9.xml"/><Relationship Id="rId1" Type="http://schemas.openxmlformats.org/officeDocument/2006/relationships/vmlDrawing" Target="../drawings/vmlDrawing9.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66.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4.xml"/><Relationship Id="rId1" Type="http://schemas.openxmlformats.org/officeDocument/2006/relationships/vmlDrawing" Target="../drawings/vmlDrawing10.vml"/><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9.xml"/><Relationship Id="rId1" Type="http://schemas.openxmlformats.org/officeDocument/2006/relationships/vmlDrawing" Target="../drawings/vmlDrawing11.vml"/><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4.xml"/><Relationship Id="rId1" Type="http://schemas.openxmlformats.org/officeDocument/2006/relationships/vmlDrawing" Target="../drawings/vmlDrawing12.vml"/><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2.xml"/><Relationship Id="rId1" Type="http://schemas.openxmlformats.org/officeDocument/2006/relationships/vmlDrawing" Target="../drawings/vmlDrawing1.vml"/><Relationship Id="rId4" Type="http://schemas.openxmlformats.org/officeDocument/2006/relationships/oleObject" Target="../embeddings/Microsoft_Office_Excel_Chart1.xls"/></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41.xml"/><Relationship Id="rId4" Type="http://schemas.openxmlformats.org/officeDocument/2006/relationships/image" Target="../media/image22.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1.xml"/><Relationship Id="rId1" Type="http://schemas.openxmlformats.org/officeDocument/2006/relationships/vmlDrawing" Target="../drawings/vmlDrawing13.vml"/><Relationship Id="rId4" Type="http://schemas.openxmlformats.org/officeDocument/2006/relationships/oleObject" Target="../embeddings/Microsoft_Office_Excel_97-2003_Worksheet10.xls"/></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1.xml"/><Relationship Id="rId1" Type="http://schemas.openxmlformats.org/officeDocument/2006/relationships/vmlDrawing" Target="../drawings/vmlDrawing14.vml"/><Relationship Id="rId4" Type="http://schemas.openxmlformats.org/officeDocument/2006/relationships/oleObject" Target="../embeddings/Microsoft_Office_Excel_97-2003_Worksheet11.xls"/></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1.xml"/><Relationship Id="rId1" Type="http://schemas.openxmlformats.org/officeDocument/2006/relationships/vmlDrawing" Target="../drawings/vmlDrawing15.vml"/><Relationship Id="rId4" Type="http://schemas.openxmlformats.org/officeDocument/2006/relationships/oleObject" Target="../embeddings/Microsoft_Office_Excel_97-2003_Worksheet12.xls"/></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1.xml"/><Relationship Id="rId1" Type="http://schemas.openxmlformats.org/officeDocument/2006/relationships/vmlDrawing" Target="../drawings/vmlDrawing16.vml"/><Relationship Id="rId4" Type="http://schemas.openxmlformats.org/officeDocument/2006/relationships/oleObject" Target="../embeddings/Microsoft_Office_Excel_97-2003_Worksheet13.xls"/></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1.xml"/><Relationship Id="rId1" Type="http://schemas.openxmlformats.org/officeDocument/2006/relationships/vmlDrawing" Target="../drawings/vmlDrawing17.vml"/><Relationship Id="rId4" Type="http://schemas.openxmlformats.org/officeDocument/2006/relationships/oleObject" Target="../embeddings/Microsoft_Office_Excel_97-2003_Worksheet14.xls"/></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1.xml"/><Relationship Id="rId1" Type="http://schemas.openxmlformats.org/officeDocument/2006/relationships/vmlDrawing" Target="../drawings/vmlDrawing18.vml"/><Relationship Id="rId5" Type="http://schemas.openxmlformats.org/officeDocument/2006/relationships/oleObject" Target="../embeddings/Microsoft_Office_Excel_97-2003_Worksheet16.xls"/><Relationship Id="rId4" Type="http://schemas.openxmlformats.org/officeDocument/2006/relationships/oleObject" Target="../embeddings/Microsoft_Office_Excel_97-2003_Worksheet15.xls"/></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Microsoft_Office_Excel_97-2003_Worksheet4.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9144000" cy="6858000"/>
          </a:xfrm>
        </p:spPr>
        <p:txBody>
          <a:bodyPr/>
          <a:lstStyle/>
          <a:p>
            <a:r>
              <a:rPr lang="en-US" sz="3600" dirty="0">
                <a:solidFill>
                  <a:schemeClr val="tx1"/>
                </a:solidFill>
              </a:rPr>
              <a:t/>
            </a:r>
            <a:br>
              <a:rPr lang="en-US" sz="3600" dirty="0">
                <a:solidFill>
                  <a:schemeClr val="tx1"/>
                </a:solidFill>
              </a:rPr>
            </a:br>
            <a:r>
              <a:rPr lang="en-US" sz="3600" dirty="0">
                <a:solidFill>
                  <a:schemeClr val="tx1"/>
                </a:solidFill>
              </a:rPr>
              <a:t>THE CHALLENGE</a:t>
            </a:r>
            <a:br>
              <a:rPr lang="en-US" sz="3600" dirty="0">
                <a:solidFill>
                  <a:schemeClr val="tx1"/>
                </a:solidFill>
              </a:rPr>
            </a:br>
            <a:r>
              <a:rPr lang="en-US" sz="3600" dirty="0">
                <a:solidFill>
                  <a:schemeClr val="tx1"/>
                </a:solidFill>
              </a:rPr>
              <a:t/>
            </a:r>
            <a:br>
              <a:rPr lang="en-US" sz="3600" dirty="0">
                <a:solidFill>
                  <a:schemeClr val="tx1"/>
                </a:solidFill>
              </a:rPr>
            </a:br>
            <a:r>
              <a:rPr lang="en-US" sz="3600" dirty="0" smtClean="0">
                <a:solidFill>
                  <a:schemeClr val="tx1"/>
                </a:solidFill>
              </a:rPr>
              <a:t>Planetary Stability</a:t>
            </a:r>
            <a:r>
              <a:rPr lang="en-US" sz="3600" dirty="0">
                <a:solidFill>
                  <a:schemeClr val="tx1"/>
                </a:solidFill>
              </a:rPr>
              <a:t/>
            </a:r>
            <a:br>
              <a:rPr lang="en-US" sz="3600" dirty="0">
                <a:solidFill>
                  <a:schemeClr val="tx1"/>
                </a:solidFill>
              </a:rPr>
            </a:br>
            <a:r>
              <a:rPr lang="en-US" sz="3600" dirty="0">
                <a:solidFill>
                  <a:schemeClr val="tx1"/>
                </a:solidFill>
              </a:rPr>
              <a:t/>
            </a:r>
            <a:br>
              <a:rPr lang="en-US" sz="3600" dirty="0">
                <a:solidFill>
                  <a:schemeClr val="tx1"/>
                </a:solidFill>
              </a:rPr>
            </a:br>
            <a:r>
              <a:rPr lang="en-US" sz="3600" dirty="0">
                <a:solidFill>
                  <a:schemeClr val="tx1"/>
                </a:solidFill>
              </a:rPr>
              <a:t> </a:t>
            </a:r>
            <a:r>
              <a:rPr lang="en-US" sz="1800" dirty="0">
                <a:solidFill>
                  <a:schemeClr val="tx1"/>
                </a:solidFill>
              </a:rPr>
              <a:t>for</a:t>
            </a:r>
            <a:r>
              <a:rPr lang="en-US" dirty="0">
                <a:solidFill>
                  <a:schemeClr val="tx1"/>
                </a:solidFill>
              </a:rPr>
              <a:t> </a:t>
            </a:r>
            <a:br>
              <a:rPr lang="en-US" dirty="0">
                <a:solidFill>
                  <a:schemeClr val="tx1"/>
                </a:solidFill>
              </a:rPr>
            </a:br>
            <a:r>
              <a:rPr lang="en-US" sz="3200" dirty="0" smtClean="0">
                <a:solidFill>
                  <a:schemeClr val="tx1"/>
                </a:solidFill>
              </a:rPr>
              <a:t>Eugene City Club</a:t>
            </a:r>
            <a:br>
              <a:rPr lang="en-US" sz="3200" dirty="0" smtClean="0">
                <a:solidFill>
                  <a:schemeClr val="tx1"/>
                </a:solidFill>
              </a:rPr>
            </a:br>
            <a:r>
              <a:rPr lang="en-US" sz="3200" dirty="0" smtClean="0">
                <a:solidFill>
                  <a:schemeClr val="tx1"/>
                </a:solidFill>
              </a:rPr>
              <a:t>May 2, 2014</a:t>
            </a:r>
            <a:r>
              <a:rPr lang="en-US" sz="3200" dirty="0">
                <a:solidFill>
                  <a:schemeClr val="tx1"/>
                </a:solidFill>
              </a:rPr>
              <a:t/>
            </a:r>
            <a:br>
              <a:rPr lang="en-US" sz="3200" dirty="0">
                <a:solidFill>
                  <a:schemeClr val="tx1"/>
                </a:solidFill>
              </a:rPr>
            </a:br>
            <a:r>
              <a:rPr lang="en-US" sz="3200" dirty="0">
                <a:solidFill>
                  <a:schemeClr val="tx1"/>
                </a:solidFill>
              </a:rPr>
              <a:t/>
            </a:r>
            <a:br>
              <a:rPr lang="en-US" sz="3200" dirty="0">
                <a:solidFill>
                  <a:schemeClr val="tx1"/>
                </a:solidFill>
              </a:rPr>
            </a:br>
            <a:r>
              <a:rPr lang="en-US" sz="3200" dirty="0">
                <a:solidFill>
                  <a:schemeClr val="tx1"/>
                </a:solidFill>
              </a:rPr>
              <a:t> </a:t>
            </a:r>
            <a:r>
              <a:rPr lang="en-US" sz="2400" dirty="0">
                <a:solidFill>
                  <a:schemeClr val="tx1"/>
                </a:solidFill>
              </a:rPr>
              <a:t>Tom Bowerman</a:t>
            </a:r>
            <a:br>
              <a:rPr lang="en-US" sz="2400" dirty="0">
                <a:solidFill>
                  <a:schemeClr val="tx1"/>
                </a:solidFill>
              </a:rPr>
            </a:br>
            <a:r>
              <a:rPr lang="en-US" sz="2400" dirty="0">
                <a:solidFill>
                  <a:schemeClr val="tx1"/>
                </a:solidFill>
              </a:rPr>
              <a:t> </a:t>
            </a:r>
            <a:r>
              <a:rPr lang="en-US" sz="3200" dirty="0">
                <a:solidFill>
                  <a:srgbClr val="CC3300"/>
                </a:solidFill>
              </a:rPr>
              <a:t>Policy</a:t>
            </a:r>
            <a:r>
              <a:rPr lang="en-US" sz="3200" dirty="0">
                <a:solidFill>
                  <a:srgbClr val="006600"/>
                </a:solidFill>
              </a:rPr>
              <a:t>Interactive </a:t>
            </a:r>
            <a:r>
              <a:rPr lang="en-US" sz="3200" dirty="0">
                <a:solidFill>
                  <a:schemeClr val="tx1"/>
                </a:solidFill>
              </a:rPr>
              <a:t>Research</a:t>
            </a:r>
            <a:r>
              <a:rPr lang="en-US" sz="2400" dirty="0">
                <a:solidFill>
                  <a:srgbClr val="008000"/>
                </a:solidFill>
              </a:rPr>
              <a:t/>
            </a:r>
            <a:br>
              <a:rPr lang="en-US" sz="2400" dirty="0">
                <a:solidFill>
                  <a:srgbClr val="008000"/>
                </a:solidFill>
              </a:rPr>
            </a:br>
            <a:r>
              <a:rPr lang="en-US" sz="2400" dirty="0">
                <a:solidFill>
                  <a:schemeClr val="tx1"/>
                </a:solidFill>
                <a:hlinkClick r:id="rId3"/>
              </a:rPr>
              <a:t>www.policyinteractive.org</a:t>
            </a:r>
            <a:r>
              <a:rPr lang="en-US" sz="2400" dirty="0">
                <a:solidFill>
                  <a:schemeClr val="tx1"/>
                </a:solidFill>
              </a:rPr>
              <a:t/>
            </a:r>
            <a:br>
              <a:rPr lang="en-US" sz="2400" dirty="0">
                <a:solidFill>
                  <a:schemeClr val="tx1"/>
                </a:solidFill>
              </a:rPr>
            </a:br>
            <a:r>
              <a:rPr lang="en-US" sz="3200" dirty="0">
                <a:solidFill>
                  <a:schemeClr val="tx1"/>
                </a:solidFill>
              </a:rPr>
              <a:t> </a:t>
            </a:r>
          </a:p>
        </p:txBody>
      </p:sp>
      <p:sp>
        <p:nvSpPr>
          <p:cNvPr id="4" name="Slide Number Placeholder 3"/>
          <p:cNvSpPr>
            <a:spLocks noGrp="1"/>
          </p:cNvSpPr>
          <p:nvPr>
            <p:ph type="sldNum" sz="quarter" idx="12"/>
          </p:nvPr>
        </p:nvSpPr>
        <p:spPr/>
        <p:txBody>
          <a:bodyPr/>
          <a:lstStyle/>
          <a:p>
            <a:fld id="{11A3D3B0-FD66-4F82-B82D-E9C0DB34552C}" type="slidenum">
              <a:rPr lang="en-US" smtClean="0">
                <a:solidFill>
                  <a:srgbClr val="000000"/>
                </a:solidFill>
              </a:rPr>
              <a:pPr/>
              <a:t>1</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descr="Inbox?number=571009898&amp;part=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58371" name="Picture 3" descr="http://media.oregonlive.com/oregonian/photo/2013/09/gs51driv12-02jpg-16f0d53fc55ff12a.jpg"/>
          <p:cNvPicPr>
            <a:picLocks noChangeAspect="1" noChangeArrowheads="1"/>
          </p:cNvPicPr>
          <p:nvPr/>
        </p:nvPicPr>
        <p:blipFill>
          <a:blip r:embed="rId3" cstate="print"/>
          <a:srcRect/>
          <a:stretch>
            <a:fillRect/>
          </a:stretch>
        </p:blipFill>
        <p:spPr bwMode="auto">
          <a:xfrm>
            <a:off x="0" y="228600"/>
            <a:ext cx="9144000" cy="5715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D8B555DC-1059-402C-A116-412289C90026}"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
          <p:cNvSpPr>
            <a:spLocks noChangeArrowheads="1"/>
          </p:cNvSpPr>
          <p:nvPr/>
        </p:nvSpPr>
        <p:spPr bwMode="auto">
          <a:xfrm>
            <a:off x="0" y="520700"/>
            <a:ext cx="9144000" cy="1066800"/>
          </a:xfrm>
          <a:prstGeom prst="rect">
            <a:avLst/>
          </a:prstGeom>
          <a:noFill/>
          <a:ln w="9525">
            <a:noFill/>
            <a:miter lim="800000"/>
            <a:headEnd/>
            <a:tailEnd/>
          </a:ln>
        </p:spPr>
        <p:txBody>
          <a:bodyPr anchor="ctr">
            <a:spAutoFit/>
          </a:bodyPr>
          <a:lstStyle/>
          <a:p>
            <a:pPr algn="ctr">
              <a:tabLst>
                <a:tab pos="342900" algn="l"/>
              </a:tabLst>
            </a:pPr>
            <a:r>
              <a:rPr lang="en-US" sz="3200" b="1">
                <a:latin typeface="Calibri" pitchFamily="34" charset="0"/>
                <a:ea typeface="Times New Roman" pitchFamily="18" charset="0"/>
                <a:cs typeface="Verdana" pitchFamily="34" charset="0"/>
              </a:rPr>
              <a:t>Economic growth will be more important than addressing climate change</a:t>
            </a:r>
            <a:endParaRPr lang="en-US" sz="3200" b="1">
              <a:latin typeface="Calibri" pitchFamily="34" charset="0"/>
              <a:ea typeface="Times New Roman" pitchFamily="18" charset="0"/>
              <a:cs typeface="Arial" charset="0"/>
            </a:endParaRPr>
          </a:p>
        </p:txBody>
      </p:sp>
      <p:graphicFrame>
        <p:nvGraphicFramePr>
          <p:cNvPr id="147459" name="Content Placeholder 5"/>
          <p:cNvGraphicFramePr>
            <a:graphicFrameLocks noGrp="1"/>
          </p:cNvGraphicFramePr>
          <p:nvPr>
            <p:ph idx="4294967295"/>
          </p:nvPr>
        </p:nvGraphicFramePr>
        <p:xfrm>
          <a:off x="-685800" y="2057400"/>
          <a:ext cx="5257800" cy="3886200"/>
        </p:xfrm>
        <a:graphic>
          <a:graphicData uri="http://schemas.openxmlformats.org/presentationml/2006/ole">
            <p:oleObj spid="_x0000_s303106" name="Chart" r:id="rId4" imgW="3686175" imgH="3076575" progId="Excel.Sheet.8">
              <p:embed/>
            </p:oleObj>
          </a:graphicData>
        </a:graphic>
      </p:graphicFrame>
      <p:graphicFrame>
        <p:nvGraphicFramePr>
          <p:cNvPr id="147460" name="Content Placeholder 5"/>
          <p:cNvGraphicFramePr>
            <a:graphicFrameLocks/>
          </p:cNvGraphicFramePr>
          <p:nvPr/>
        </p:nvGraphicFramePr>
        <p:xfrm>
          <a:off x="4495800" y="2057400"/>
          <a:ext cx="4876800" cy="3886200"/>
        </p:xfrm>
        <a:graphic>
          <a:graphicData uri="http://schemas.openxmlformats.org/presentationml/2006/ole">
            <p:oleObj spid="_x0000_s303107" name="Chart" r:id="rId5" imgW="4448175" imgH="3076575" progId="Excel.Sheet.8">
              <p:embed/>
            </p:oleObj>
          </a:graphicData>
        </a:graphic>
      </p:graphicFrame>
      <p:sp>
        <p:nvSpPr>
          <p:cNvPr id="147461" name="Rectangle 8"/>
          <p:cNvSpPr>
            <a:spLocks noChangeArrowheads="1"/>
          </p:cNvSpPr>
          <p:nvPr/>
        </p:nvSpPr>
        <p:spPr bwMode="auto">
          <a:xfrm>
            <a:off x="8431213" y="0"/>
            <a:ext cx="712787" cy="369888"/>
          </a:xfrm>
          <a:prstGeom prst="rect">
            <a:avLst/>
          </a:prstGeom>
          <a:noFill/>
          <a:ln w="9525">
            <a:noFill/>
            <a:miter lim="800000"/>
            <a:headEnd/>
            <a:tailEnd/>
          </a:ln>
        </p:spPr>
        <p:txBody>
          <a:bodyPr wrap="none">
            <a:spAutoFit/>
          </a:bodyPr>
          <a:lstStyle/>
          <a:p>
            <a:r>
              <a:rPr lang="en-US">
                <a:latin typeface="Calibri" pitchFamily="34" charset="0"/>
              </a:rPr>
              <a:t>S2-17</a:t>
            </a:r>
          </a:p>
        </p:txBody>
      </p:sp>
      <p:sp>
        <p:nvSpPr>
          <p:cNvPr id="147462" name="Text Box 6"/>
          <p:cNvSpPr txBox="1">
            <a:spLocks noChangeArrowheads="1"/>
          </p:cNvSpPr>
          <p:nvPr/>
        </p:nvSpPr>
        <p:spPr bwMode="auto">
          <a:xfrm>
            <a:off x="3657600" y="2819400"/>
            <a:ext cx="762000" cy="366713"/>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59%</a:t>
            </a:r>
          </a:p>
        </p:txBody>
      </p:sp>
      <p:sp>
        <p:nvSpPr>
          <p:cNvPr id="147463" name="Text Box 7"/>
          <p:cNvSpPr txBox="1">
            <a:spLocks noChangeArrowheads="1"/>
          </p:cNvSpPr>
          <p:nvPr/>
        </p:nvSpPr>
        <p:spPr bwMode="auto">
          <a:xfrm>
            <a:off x="8077200" y="2895600"/>
            <a:ext cx="685800" cy="366713"/>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37%</a:t>
            </a:r>
          </a:p>
        </p:txBody>
      </p:sp>
      <p:sp>
        <p:nvSpPr>
          <p:cNvPr id="147464" name="Text Box 8"/>
          <p:cNvSpPr txBox="1">
            <a:spLocks noChangeArrowheads="1"/>
          </p:cNvSpPr>
          <p:nvPr/>
        </p:nvSpPr>
        <p:spPr bwMode="auto">
          <a:xfrm>
            <a:off x="3200400" y="4267200"/>
            <a:ext cx="762000" cy="366713"/>
          </a:xfrm>
          <a:prstGeom prst="rect">
            <a:avLst/>
          </a:prstGeom>
          <a:noFill/>
          <a:ln w="9525">
            <a:noFill/>
            <a:miter lim="800000"/>
            <a:headEnd/>
            <a:tailEnd/>
          </a:ln>
          <a:effectLst/>
        </p:spPr>
        <p:txBody>
          <a:bodyPr>
            <a:spAutoFit/>
          </a:bodyPr>
          <a:lstStyle/>
          <a:p>
            <a:pPr>
              <a:spcBef>
                <a:spcPct val="50000"/>
              </a:spcBef>
            </a:pPr>
            <a:r>
              <a:rPr lang="en-US"/>
              <a:t>19%</a:t>
            </a:r>
          </a:p>
        </p:txBody>
      </p:sp>
      <p:sp>
        <p:nvSpPr>
          <p:cNvPr id="147465" name="Text Box 9"/>
          <p:cNvSpPr txBox="1">
            <a:spLocks noChangeArrowheads="1"/>
          </p:cNvSpPr>
          <p:nvPr/>
        </p:nvSpPr>
        <p:spPr bwMode="auto">
          <a:xfrm>
            <a:off x="8153400" y="4114800"/>
            <a:ext cx="762000" cy="366713"/>
          </a:xfrm>
          <a:prstGeom prst="rect">
            <a:avLst/>
          </a:prstGeom>
          <a:noFill/>
          <a:ln w="9525">
            <a:noFill/>
            <a:miter lim="800000"/>
            <a:headEnd/>
            <a:tailEnd/>
          </a:ln>
          <a:effectLst/>
        </p:spPr>
        <p:txBody>
          <a:bodyPr>
            <a:spAutoFit/>
          </a:bodyPr>
          <a:lstStyle/>
          <a:p>
            <a:pPr>
              <a:spcBef>
                <a:spcPct val="50000"/>
              </a:spcBef>
            </a:pPr>
            <a:r>
              <a:rPr lang="en-US"/>
              <a:t>40%</a:t>
            </a:r>
          </a:p>
        </p:txBody>
      </p:sp>
      <p:sp>
        <p:nvSpPr>
          <p:cNvPr id="12" name="Slide Number Placeholder 11"/>
          <p:cNvSpPr>
            <a:spLocks noGrp="1"/>
          </p:cNvSpPr>
          <p:nvPr>
            <p:ph type="sldNum" sz="quarter" idx="12"/>
          </p:nvPr>
        </p:nvSpPr>
        <p:spPr/>
        <p:txBody>
          <a:bodyPr/>
          <a:lstStyle/>
          <a:p>
            <a:pPr>
              <a:defRPr/>
            </a:pPr>
            <a:fld id="{D8B555DC-1059-402C-A116-412289C90026}"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Content Placeholder 5"/>
          <p:cNvGraphicFramePr>
            <a:graphicFrameLocks/>
          </p:cNvGraphicFramePr>
          <p:nvPr/>
        </p:nvGraphicFramePr>
        <p:xfrm>
          <a:off x="0" y="1524000"/>
          <a:ext cx="9075738" cy="4572000"/>
        </p:xfrm>
        <a:graphic>
          <a:graphicData uri="http://schemas.openxmlformats.org/presentationml/2006/ole">
            <p:oleObj spid="_x0000_s27650" name="Chart" r:id="rId4" imgW="7820025" imgH="3295650" progId="Excel.Sheet.8">
              <p:embed/>
            </p:oleObj>
          </a:graphicData>
        </a:graphic>
      </p:graphicFrame>
      <p:sp>
        <p:nvSpPr>
          <p:cNvPr id="27651" name="TextBox 2"/>
          <p:cNvSpPr txBox="1">
            <a:spLocks noChangeArrowheads="1"/>
          </p:cNvSpPr>
          <p:nvPr/>
        </p:nvSpPr>
        <p:spPr bwMode="auto">
          <a:xfrm>
            <a:off x="0" y="228600"/>
            <a:ext cx="9144000" cy="1371600"/>
          </a:xfrm>
          <a:prstGeom prst="rect">
            <a:avLst/>
          </a:prstGeom>
          <a:noFill/>
          <a:ln w="9525">
            <a:noFill/>
            <a:miter lim="800000"/>
            <a:headEnd/>
            <a:tailEnd/>
          </a:ln>
        </p:spPr>
        <p:txBody>
          <a:bodyPr>
            <a:spAutoFit/>
          </a:bodyPr>
          <a:lstStyle/>
          <a:p>
            <a:pPr algn="ctr"/>
            <a:r>
              <a:rPr lang="en-US" sz="2000" b="1">
                <a:latin typeface="Calibri" pitchFamily="34" charset="0"/>
              </a:rPr>
              <a:t>(How desirable or undesirable?)</a:t>
            </a:r>
          </a:p>
          <a:p>
            <a:pPr algn="ctr"/>
            <a:r>
              <a:rPr lang="en-US" sz="3200" b="1">
                <a:latin typeface="Calibri" pitchFamily="34" charset="0"/>
              </a:rPr>
              <a:t>There should be stronger government policies to reduce greenhouse gas emissions</a:t>
            </a:r>
          </a:p>
        </p:txBody>
      </p:sp>
      <p:sp>
        <p:nvSpPr>
          <p:cNvPr id="27652" name="TextBox 3"/>
          <p:cNvSpPr txBox="1">
            <a:spLocks noChangeArrowheads="1"/>
          </p:cNvSpPr>
          <p:nvPr/>
        </p:nvSpPr>
        <p:spPr bwMode="auto">
          <a:xfrm>
            <a:off x="8077200" y="0"/>
            <a:ext cx="1066800" cy="338138"/>
          </a:xfrm>
          <a:prstGeom prst="rect">
            <a:avLst/>
          </a:prstGeom>
          <a:noFill/>
          <a:ln w="9525">
            <a:noFill/>
            <a:miter lim="800000"/>
            <a:headEnd/>
            <a:tailEnd/>
          </a:ln>
        </p:spPr>
        <p:txBody>
          <a:bodyPr>
            <a:spAutoFit/>
          </a:bodyPr>
          <a:lstStyle/>
          <a:p>
            <a:r>
              <a:rPr lang="en-US" sz="1600">
                <a:latin typeface="Calibri" pitchFamily="34" charset="0"/>
              </a:rPr>
              <a:t>S3-Q46</a:t>
            </a:r>
          </a:p>
        </p:txBody>
      </p:sp>
      <p:sp>
        <p:nvSpPr>
          <p:cNvPr id="27653" name="Text Box 5"/>
          <p:cNvSpPr txBox="1">
            <a:spLocks noChangeArrowheads="1"/>
          </p:cNvSpPr>
          <p:nvPr/>
        </p:nvSpPr>
        <p:spPr bwMode="auto">
          <a:xfrm>
            <a:off x="7772400" y="2133600"/>
            <a:ext cx="1066800" cy="457200"/>
          </a:xfrm>
          <a:prstGeom prst="rect">
            <a:avLst/>
          </a:prstGeom>
          <a:noFill/>
          <a:ln w="9525">
            <a:noFill/>
            <a:miter lim="800000"/>
            <a:headEnd/>
            <a:tailEnd/>
          </a:ln>
        </p:spPr>
        <p:txBody>
          <a:bodyPr>
            <a:spAutoFit/>
          </a:bodyPr>
          <a:lstStyle/>
          <a:p>
            <a:pPr>
              <a:spcBef>
                <a:spcPct val="50000"/>
              </a:spcBef>
            </a:pPr>
            <a:r>
              <a:rPr lang="en-US" sz="2400" b="1">
                <a:solidFill>
                  <a:srgbClr val="EC0C27"/>
                </a:solidFill>
              </a:rPr>
              <a:t>57%</a:t>
            </a:r>
          </a:p>
        </p:txBody>
      </p:sp>
      <p:sp>
        <p:nvSpPr>
          <p:cNvPr id="27654" name="Text Box 6"/>
          <p:cNvSpPr txBox="1">
            <a:spLocks noChangeArrowheads="1"/>
          </p:cNvSpPr>
          <p:nvPr/>
        </p:nvSpPr>
        <p:spPr bwMode="auto">
          <a:xfrm>
            <a:off x="4953000" y="3886200"/>
            <a:ext cx="914400" cy="457200"/>
          </a:xfrm>
          <a:prstGeom prst="rect">
            <a:avLst/>
          </a:prstGeom>
          <a:noFill/>
          <a:ln w="9525">
            <a:noFill/>
            <a:miter lim="800000"/>
            <a:headEnd/>
            <a:tailEnd/>
          </a:ln>
        </p:spPr>
        <p:txBody>
          <a:bodyPr>
            <a:spAutoFit/>
          </a:bodyPr>
          <a:lstStyle/>
          <a:p>
            <a:pPr>
              <a:spcBef>
                <a:spcPct val="50000"/>
              </a:spcBef>
            </a:pPr>
            <a:r>
              <a:rPr lang="en-US" sz="2400" b="1">
                <a:solidFill>
                  <a:srgbClr val="EC0C27"/>
                </a:solidFill>
              </a:rPr>
              <a:t>22%</a:t>
            </a:r>
          </a:p>
        </p:txBody>
      </p:sp>
      <p:sp>
        <p:nvSpPr>
          <p:cNvPr id="9" name="Slide Number Placeholder 8"/>
          <p:cNvSpPr>
            <a:spLocks noGrp="1"/>
          </p:cNvSpPr>
          <p:nvPr>
            <p:ph type="sldNum" sz="quarter" idx="12"/>
          </p:nvPr>
        </p:nvSpPr>
        <p:spPr/>
        <p:txBody>
          <a:bodyPr/>
          <a:lstStyle/>
          <a:p>
            <a:pPr>
              <a:defRPr/>
            </a:pPr>
            <a:fld id="{D8B555DC-1059-402C-A116-412289C90026}"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Content Placeholder 5"/>
          <p:cNvGraphicFramePr>
            <a:graphicFrameLocks/>
          </p:cNvGraphicFramePr>
          <p:nvPr/>
        </p:nvGraphicFramePr>
        <p:xfrm>
          <a:off x="-300038" y="1296988"/>
          <a:ext cx="9526588" cy="4646612"/>
        </p:xfrm>
        <a:graphic>
          <a:graphicData uri="http://schemas.openxmlformats.org/presentationml/2006/ole">
            <p:oleObj spid="_x0000_s28674" name="Chart" r:id="rId4" imgW="7820025" imgH="3295650" progId="Excel.Sheet.8">
              <p:embed/>
            </p:oleObj>
          </a:graphicData>
        </a:graphic>
      </p:graphicFrame>
      <p:sp>
        <p:nvSpPr>
          <p:cNvPr id="28675" name="TextBox 2"/>
          <p:cNvSpPr txBox="1">
            <a:spLocks noChangeArrowheads="1"/>
          </p:cNvSpPr>
          <p:nvPr/>
        </p:nvSpPr>
        <p:spPr bwMode="auto">
          <a:xfrm>
            <a:off x="-152400" y="0"/>
            <a:ext cx="9448800" cy="1190625"/>
          </a:xfrm>
          <a:prstGeom prst="rect">
            <a:avLst/>
          </a:prstGeom>
          <a:noFill/>
          <a:ln w="9525">
            <a:noFill/>
            <a:miter lim="800000"/>
            <a:headEnd/>
            <a:tailEnd/>
          </a:ln>
        </p:spPr>
        <p:txBody>
          <a:bodyPr>
            <a:spAutoFit/>
          </a:bodyPr>
          <a:lstStyle/>
          <a:p>
            <a:pPr algn="ctr"/>
            <a:r>
              <a:rPr lang="en-US" sz="2000" b="1">
                <a:latin typeface="Calibri" pitchFamily="34" charset="0"/>
              </a:rPr>
              <a:t>(How desirable or undesirable; with $$ and $ cost implications)</a:t>
            </a:r>
          </a:p>
          <a:p>
            <a:pPr algn="ctr"/>
            <a:r>
              <a:rPr lang="en-US" sz="2600" b="1">
                <a:latin typeface="Calibri" pitchFamily="34" charset="0"/>
              </a:rPr>
              <a:t>A carbon emission tax established to discourage greenhouse gas emissions and used to invest in green jobs and technologies</a:t>
            </a:r>
          </a:p>
        </p:txBody>
      </p:sp>
      <p:sp>
        <p:nvSpPr>
          <p:cNvPr id="28676" name="TextBox 3"/>
          <p:cNvSpPr txBox="1">
            <a:spLocks noChangeArrowheads="1"/>
          </p:cNvSpPr>
          <p:nvPr/>
        </p:nvSpPr>
        <p:spPr bwMode="auto">
          <a:xfrm>
            <a:off x="8077200" y="0"/>
            <a:ext cx="1066800" cy="338138"/>
          </a:xfrm>
          <a:prstGeom prst="rect">
            <a:avLst/>
          </a:prstGeom>
          <a:noFill/>
          <a:ln w="9525">
            <a:noFill/>
            <a:miter lim="800000"/>
            <a:headEnd/>
            <a:tailEnd/>
          </a:ln>
        </p:spPr>
        <p:txBody>
          <a:bodyPr>
            <a:spAutoFit/>
          </a:bodyPr>
          <a:lstStyle/>
          <a:p>
            <a:r>
              <a:rPr lang="en-US" sz="1600">
                <a:latin typeface="Calibri" pitchFamily="34" charset="0"/>
              </a:rPr>
              <a:t>S3-Q48</a:t>
            </a:r>
          </a:p>
        </p:txBody>
      </p:sp>
      <p:sp>
        <p:nvSpPr>
          <p:cNvPr id="28677" name="Text Box 5"/>
          <p:cNvSpPr txBox="1">
            <a:spLocks noChangeArrowheads="1"/>
          </p:cNvSpPr>
          <p:nvPr/>
        </p:nvSpPr>
        <p:spPr bwMode="auto">
          <a:xfrm>
            <a:off x="7086600" y="1828800"/>
            <a:ext cx="914400" cy="457200"/>
          </a:xfrm>
          <a:prstGeom prst="rect">
            <a:avLst/>
          </a:prstGeom>
          <a:noFill/>
          <a:ln w="9525">
            <a:noFill/>
            <a:miter lim="800000"/>
            <a:headEnd/>
            <a:tailEnd/>
          </a:ln>
        </p:spPr>
        <p:txBody>
          <a:bodyPr>
            <a:spAutoFit/>
          </a:bodyPr>
          <a:lstStyle/>
          <a:p>
            <a:pPr>
              <a:spcBef>
                <a:spcPct val="50000"/>
              </a:spcBef>
            </a:pPr>
            <a:r>
              <a:rPr lang="en-US" sz="2400" b="1">
                <a:solidFill>
                  <a:srgbClr val="EC0C27"/>
                </a:solidFill>
              </a:rPr>
              <a:t>50%</a:t>
            </a:r>
          </a:p>
        </p:txBody>
      </p:sp>
      <p:sp>
        <p:nvSpPr>
          <p:cNvPr id="28678" name="Text Box 6"/>
          <p:cNvSpPr txBox="1">
            <a:spLocks noChangeArrowheads="1"/>
          </p:cNvSpPr>
          <p:nvPr/>
        </p:nvSpPr>
        <p:spPr bwMode="auto">
          <a:xfrm>
            <a:off x="5029200" y="3657600"/>
            <a:ext cx="914400" cy="457200"/>
          </a:xfrm>
          <a:prstGeom prst="rect">
            <a:avLst/>
          </a:prstGeom>
          <a:noFill/>
          <a:ln w="9525">
            <a:noFill/>
            <a:miter lim="800000"/>
            <a:headEnd/>
            <a:tailEnd/>
          </a:ln>
        </p:spPr>
        <p:txBody>
          <a:bodyPr>
            <a:spAutoFit/>
          </a:bodyPr>
          <a:lstStyle/>
          <a:p>
            <a:pPr>
              <a:spcBef>
                <a:spcPct val="50000"/>
              </a:spcBef>
            </a:pPr>
            <a:r>
              <a:rPr lang="en-US" sz="2400" b="1">
                <a:solidFill>
                  <a:srgbClr val="EC0C27"/>
                </a:solidFill>
              </a:rPr>
              <a:t>26%</a:t>
            </a:r>
          </a:p>
        </p:txBody>
      </p:sp>
      <p:sp>
        <p:nvSpPr>
          <p:cNvPr id="9" name="Slide Number Placeholder 8"/>
          <p:cNvSpPr>
            <a:spLocks noGrp="1"/>
          </p:cNvSpPr>
          <p:nvPr>
            <p:ph type="sldNum" sz="quarter" idx="12"/>
          </p:nvPr>
        </p:nvSpPr>
        <p:spPr/>
        <p:txBody>
          <a:bodyPr/>
          <a:lstStyle/>
          <a:p>
            <a:pPr>
              <a:defRPr/>
            </a:pPr>
            <a:fld id="{D8B555DC-1059-402C-A116-412289C90026}"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
          <p:cNvSpPr>
            <a:spLocks noChangeArrowheads="1"/>
          </p:cNvSpPr>
          <p:nvPr/>
        </p:nvSpPr>
        <p:spPr bwMode="auto">
          <a:xfrm>
            <a:off x="0" y="100013"/>
            <a:ext cx="8991600" cy="1373187"/>
          </a:xfrm>
          <a:prstGeom prst="rect">
            <a:avLst/>
          </a:prstGeom>
          <a:noFill/>
          <a:ln w="9525">
            <a:noFill/>
            <a:miter lim="800000"/>
            <a:headEnd/>
            <a:tailEnd/>
          </a:ln>
        </p:spPr>
        <p:txBody>
          <a:bodyPr anchor="ctr">
            <a:spAutoFit/>
          </a:bodyPr>
          <a:lstStyle/>
          <a:p>
            <a:pPr algn="ctr" hangingPunct="0"/>
            <a:r>
              <a:rPr lang="en-US" sz="2000" dirty="0"/>
              <a:t>(How much Agree – Disagree with:)</a:t>
            </a:r>
            <a:r>
              <a:rPr lang="en-US" sz="2800" dirty="0"/>
              <a:t> </a:t>
            </a:r>
          </a:p>
          <a:p>
            <a:pPr algn="ctr" hangingPunct="0"/>
            <a:r>
              <a:rPr lang="en-US" sz="2800" b="1" dirty="0">
                <a:solidFill>
                  <a:srgbClr val="23010C"/>
                </a:solidFill>
              </a:rPr>
              <a:t>Science and human ingenuity will solve climate change with little need to change our way of life</a:t>
            </a:r>
            <a:r>
              <a:rPr lang="en-US" sz="2800" dirty="0">
                <a:solidFill>
                  <a:srgbClr val="23010C"/>
                </a:solidFill>
              </a:rPr>
              <a:t> </a:t>
            </a:r>
          </a:p>
        </p:txBody>
      </p:sp>
      <p:graphicFrame>
        <p:nvGraphicFramePr>
          <p:cNvPr id="20482" name="Content Placeholder 5"/>
          <p:cNvGraphicFramePr>
            <a:graphicFrameLocks noGrp="1"/>
          </p:cNvGraphicFramePr>
          <p:nvPr>
            <p:ph idx="4294967295"/>
          </p:nvPr>
        </p:nvGraphicFramePr>
        <p:xfrm>
          <a:off x="53975" y="1524000"/>
          <a:ext cx="9090025" cy="5105400"/>
        </p:xfrm>
        <a:graphic>
          <a:graphicData uri="http://schemas.openxmlformats.org/presentationml/2006/ole">
            <p:oleObj spid="_x0000_s295938" name="Chart" r:id="rId4" imgW="5876925" imgH="3095625" progId="Excel.Sheet.8">
              <p:embed/>
            </p:oleObj>
          </a:graphicData>
        </a:graphic>
      </p:graphicFrame>
      <p:sp>
        <p:nvSpPr>
          <p:cNvPr id="20484" name="Rectangle 8"/>
          <p:cNvSpPr>
            <a:spLocks noChangeArrowheads="1"/>
          </p:cNvSpPr>
          <p:nvPr/>
        </p:nvSpPr>
        <p:spPr bwMode="auto">
          <a:xfrm>
            <a:off x="8431213" y="0"/>
            <a:ext cx="706437" cy="366713"/>
          </a:xfrm>
          <a:prstGeom prst="rect">
            <a:avLst/>
          </a:prstGeom>
          <a:noFill/>
          <a:ln w="9525">
            <a:noFill/>
            <a:miter lim="800000"/>
            <a:headEnd/>
            <a:tailEnd/>
          </a:ln>
        </p:spPr>
        <p:txBody>
          <a:bodyPr wrap="none">
            <a:spAutoFit/>
          </a:bodyPr>
          <a:lstStyle/>
          <a:p>
            <a:r>
              <a:rPr lang="en-US">
                <a:latin typeface="Calibri" pitchFamily="34" charset="0"/>
              </a:rPr>
              <a:t>S3-47</a:t>
            </a:r>
          </a:p>
        </p:txBody>
      </p:sp>
      <p:sp>
        <p:nvSpPr>
          <p:cNvPr id="20485" name="Text Box 5"/>
          <p:cNvSpPr txBox="1">
            <a:spLocks noChangeArrowheads="1"/>
          </p:cNvSpPr>
          <p:nvPr/>
        </p:nvSpPr>
        <p:spPr bwMode="auto">
          <a:xfrm>
            <a:off x="7543800" y="2362200"/>
            <a:ext cx="838200" cy="457200"/>
          </a:xfrm>
          <a:prstGeom prst="rect">
            <a:avLst/>
          </a:prstGeom>
          <a:noFill/>
          <a:ln w="9525">
            <a:noFill/>
            <a:miter lim="800000"/>
            <a:headEnd/>
            <a:tailEnd/>
          </a:ln>
        </p:spPr>
        <p:txBody>
          <a:bodyPr>
            <a:spAutoFit/>
          </a:bodyPr>
          <a:lstStyle/>
          <a:p>
            <a:pPr>
              <a:spcBef>
                <a:spcPct val="50000"/>
              </a:spcBef>
            </a:pPr>
            <a:r>
              <a:rPr lang="en-US" sz="2400" b="1">
                <a:solidFill>
                  <a:srgbClr val="F71301"/>
                </a:solidFill>
              </a:rPr>
              <a:t>61%</a:t>
            </a:r>
          </a:p>
        </p:txBody>
      </p:sp>
      <p:sp>
        <p:nvSpPr>
          <p:cNvPr id="20486" name="Text Box 6"/>
          <p:cNvSpPr txBox="1">
            <a:spLocks noChangeArrowheads="1"/>
          </p:cNvSpPr>
          <p:nvPr/>
        </p:nvSpPr>
        <p:spPr bwMode="auto">
          <a:xfrm>
            <a:off x="4800600" y="4038600"/>
            <a:ext cx="914400" cy="457200"/>
          </a:xfrm>
          <a:prstGeom prst="rect">
            <a:avLst/>
          </a:prstGeom>
          <a:noFill/>
          <a:ln w="9525">
            <a:noFill/>
            <a:miter lim="800000"/>
            <a:headEnd/>
            <a:tailEnd/>
          </a:ln>
        </p:spPr>
        <p:txBody>
          <a:bodyPr>
            <a:spAutoFit/>
          </a:bodyPr>
          <a:lstStyle/>
          <a:p>
            <a:pPr>
              <a:spcBef>
                <a:spcPct val="50000"/>
              </a:spcBef>
            </a:pPr>
            <a:r>
              <a:rPr lang="en-US" sz="2400" b="1">
                <a:solidFill>
                  <a:srgbClr val="F71301"/>
                </a:solidFill>
              </a:rPr>
              <a:t>19%</a:t>
            </a:r>
          </a:p>
        </p:txBody>
      </p:sp>
      <p:sp>
        <p:nvSpPr>
          <p:cNvPr id="9" name="Slide Number Placeholder 8"/>
          <p:cNvSpPr>
            <a:spLocks noGrp="1"/>
          </p:cNvSpPr>
          <p:nvPr>
            <p:ph type="sldNum" sz="quarter" idx="12"/>
          </p:nvPr>
        </p:nvSpPr>
        <p:spPr/>
        <p:txBody>
          <a:bodyPr/>
          <a:lstStyle/>
          <a:p>
            <a:pPr>
              <a:defRPr/>
            </a:pPr>
            <a:fld id="{D8B555DC-1059-402C-A116-412289C90026}"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409700"/>
            <a:ext cx="9144000" cy="2952749"/>
          </a:xfrm>
        </p:spPr>
        <p:txBody>
          <a:bodyPr>
            <a:normAutofit/>
          </a:bodyPr>
          <a:lstStyle/>
          <a:p>
            <a:r>
              <a:rPr lang="en-US" dirty="0" smtClean="0"/>
              <a:t>Impact = </a:t>
            </a:r>
            <a:br>
              <a:rPr lang="en-US" dirty="0" smtClean="0"/>
            </a:br>
            <a:r>
              <a:rPr lang="en-US" dirty="0" smtClean="0"/>
              <a:t>Population x Affluence x Technology</a:t>
            </a:r>
            <a:br>
              <a:rPr lang="en-US" dirty="0" smtClean="0"/>
            </a:br>
            <a:r>
              <a:rPr lang="en-US" dirty="0"/>
              <a:t/>
            </a:r>
            <a:br>
              <a:rPr lang="en-US" dirty="0"/>
            </a:br>
            <a:r>
              <a:rPr lang="en-US" dirty="0" err="1" smtClean="0"/>
              <a:t>IPAT</a:t>
            </a:r>
            <a:endParaRPr lang="en-US" dirty="0"/>
          </a:p>
        </p:txBody>
      </p:sp>
      <p:sp>
        <p:nvSpPr>
          <p:cNvPr id="4" name="Slide Number Placeholder 3"/>
          <p:cNvSpPr>
            <a:spLocks noGrp="1"/>
          </p:cNvSpPr>
          <p:nvPr>
            <p:ph type="sldNum" sz="quarter" idx="12"/>
          </p:nvPr>
        </p:nvSpPr>
        <p:spPr>
          <a:xfrm>
            <a:off x="0" y="0"/>
            <a:ext cx="361950" cy="365125"/>
          </a:xfrm>
        </p:spPr>
        <p:txBody>
          <a:bodyPr/>
          <a:lstStyle/>
          <a:p>
            <a:fld id="{EB054B87-E06A-418C-8C79-E1A57DC3A3BF}" type="slidenum">
              <a:rPr lang="en-US" smtClean="0">
                <a:solidFill>
                  <a:prstClr val="black">
                    <a:tint val="75000"/>
                  </a:prstClr>
                </a:solidFill>
              </a:rPr>
              <a:pPr/>
              <a:t>15</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0" y="247650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14019" name="Object 3"/>
          <p:cNvGraphicFramePr>
            <a:graphicFrameLocks noChangeAspect="1"/>
          </p:cNvGraphicFramePr>
          <p:nvPr/>
        </p:nvGraphicFramePr>
        <p:xfrm>
          <a:off x="0" y="0"/>
          <a:ext cx="9144000" cy="6858000"/>
        </p:xfrm>
        <a:graphic>
          <a:graphicData uri="http://schemas.openxmlformats.org/presentationml/2006/ole">
            <p:oleObj spid="_x0000_s214019" name="Slide" r:id="rId4" imgW="3581509" imgH="2685372" progId="PowerPoint.Slide.8">
              <p:embed/>
            </p:oleObj>
          </a:graphicData>
        </a:graphic>
      </p:graphicFrame>
      <p:sp>
        <p:nvSpPr>
          <p:cNvPr id="6" name="Slide Number Placeholder 5"/>
          <p:cNvSpPr>
            <a:spLocks noGrp="1"/>
          </p:cNvSpPr>
          <p:nvPr>
            <p:ph type="sldNum" sz="quarter" idx="12"/>
          </p:nvPr>
        </p:nvSpPr>
        <p:spPr/>
        <p:txBody>
          <a:bodyPr/>
          <a:lstStyle/>
          <a:p>
            <a:fld id="{A85A4DA7-54F4-4D34-950D-97AB1DA404C7}"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0" y="0"/>
            <a:ext cx="9144000" cy="1905000"/>
          </a:xfrm>
        </p:spPr>
        <p:txBody>
          <a:bodyPr/>
          <a:lstStyle/>
          <a:p>
            <a:r>
              <a:rPr lang="en-US" sz="3600" dirty="0">
                <a:solidFill>
                  <a:schemeClr val="tx1"/>
                </a:solidFill>
              </a:rPr>
              <a:t>Political Party Ideology Comparison</a:t>
            </a:r>
            <a:br>
              <a:rPr lang="en-US" sz="3600" dirty="0">
                <a:solidFill>
                  <a:schemeClr val="tx1"/>
                </a:solidFill>
              </a:rPr>
            </a:br>
            <a:r>
              <a:rPr lang="en-US" sz="3600" dirty="0">
                <a:solidFill>
                  <a:schemeClr val="tx1"/>
                </a:solidFill>
              </a:rPr>
              <a:t>Compare - Global Warming : Consume less</a:t>
            </a:r>
            <a:r>
              <a:rPr lang="en-US" sz="4000" dirty="0">
                <a:solidFill>
                  <a:schemeClr val="tx1"/>
                </a:solidFill>
              </a:rPr>
              <a:t> </a:t>
            </a:r>
            <a:r>
              <a:rPr lang="en-US" sz="1200" dirty="0"/>
              <a:t/>
            </a:r>
            <a:br>
              <a:rPr lang="en-US" sz="1200" dirty="0"/>
            </a:br>
            <a:r>
              <a:rPr lang="en-US" sz="1800" dirty="0"/>
              <a:t>PI November 2008 n=400 V4A/V1A   (% Combined Agreement of Sector)</a:t>
            </a:r>
          </a:p>
        </p:txBody>
      </p:sp>
      <p:graphicFrame>
        <p:nvGraphicFramePr>
          <p:cNvPr id="4" name="Object 3"/>
          <p:cNvGraphicFramePr>
            <a:graphicFrameLocks noGrp="1" noChangeAspect="1"/>
          </p:cNvGraphicFramePr>
          <p:nvPr>
            <p:ph idx="1"/>
          </p:nvPr>
        </p:nvGraphicFramePr>
        <p:xfrm>
          <a:off x="74612" y="1930400"/>
          <a:ext cx="9069388" cy="49276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a:xfrm>
            <a:off x="0" y="0"/>
            <a:ext cx="438150" cy="476250"/>
          </a:xfrm>
        </p:spPr>
        <p:txBody>
          <a:bodyPr/>
          <a:lstStyle/>
          <a:p>
            <a:fld id="{68FD585C-51EF-4624-9CA8-736805310624}"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0" y="0"/>
            <a:ext cx="9144000" cy="1905000"/>
          </a:xfrm>
        </p:spPr>
        <p:txBody>
          <a:bodyPr/>
          <a:lstStyle/>
          <a:p>
            <a:r>
              <a:rPr lang="en-US" sz="3600" dirty="0">
                <a:solidFill>
                  <a:schemeClr val="tx1"/>
                </a:solidFill>
              </a:rPr>
              <a:t>Cultural Ideology Comparison </a:t>
            </a:r>
            <a:br>
              <a:rPr lang="en-US" sz="3600" dirty="0">
                <a:solidFill>
                  <a:schemeClr val="tx1"/>
                </a:solidFill>
              </a:rPr>
            </a:br>
            <a:r>
              <a:rPr lang="en-US" sz="3600" dirty="0">
                <a:solidFill>
                  <a:schemeClr val="tx1"/>
                </a:solidFill>
              </a:rPr>
              <a:t>Christian Conservative &amp; Environmentalist</a:t>
            </a:r>
            <a:br>
              <a:rPr lang="en-US" sz="3600" dirty="0">
                <a:solidFill>
                  <a:schemeClr val="tx1"/>
                </a:solidFill>
              </a:rPr>
            </a:br>
            <a:r>
              <a:rPr lang="en-US" sz="3600" dirty="0">
                <a:solidFill>
                  <a:schemeClr val="tx1"/>
                </a:solidFill>
              </a:rPr>
              <a:t>Compare Global Warming / Consume less</a:t>
            </a:r>
            <a:r>
              <a:rPr lang="en-US" sz="4000" dirty="0">
                <a:solidFill>
                  <a:schemeClr val="tx1"/>
                </a:solidFill>
              </a:rPr>
              <a:t> </a:t>
            </a:r>
            <a:r>
              <a:rPr lang="en-US" sz="1200" dirty="0">
                <a:solidFill>
                  <a:schemeClr val="tx1"/>
                </a:solidFill>
              </a:rPr>
              <a:t/>
            </a:r>
            <a:br>
              <a:rPr lang="en-US" sz="1200" dirty="0">
                <a:solidFill>
                  <a:schemeClr val="tx1"/>
                </a:solidFill>
              </a:rPr>
            </a:br>
            <a:r>
              <a:rPr lang="en-US" sz="1800" dirty="0">
                <a:solidFill>
                  <a:schemeClr val="tx1"/>
                </a:solidFill>
              </a:rPr>
              <a:t>PI November 2008 n=400 V4A/V1A   (expressed as % Agreement of Sector)</a:t>
            </a:r>
          </a:p>
        </p:txBody>
      </p:sp>
      <p:graphicFrame>
        <p:nvGraphicFramePr>
          <p:cNvPr id="6" name="Object 3"/>
          <p:cNvGraphicFramePr>
            <a:graphicFrameLocks noGrp="1" noChangeAspect="1"/>
          </p:cNvGraphicFramePr>
          <p:nvPr>
            <p:ph idx="1"/>
          </p:nvPr>
        </p:nvGraphicFramePr>
        <p:xfrm>
          <a:off x="336550" y="1905000"/>
          <a:ext cx="9069388" cy="492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2"/>
          </p:nvPr>
        </p:nvSpPr>
        <p:spPr/>
        <p:txBody>
          <a:bodyPr/>
          <a:lstStyle/>
          <a:p>
            <a:fld id="{68FD585C-51EF-4624-9CA8-736805310624}"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ChangeArrowheads="1"/>
          </p:cNvSpPr>
          <p:nvPr/>
        </p:nvSpPr>
        <p:spPr bwMode="auto">
          <a:xfrm>
            <a:off x="0" y="1218615"/>
            <a:ext cx="9144000" cy="4585871"/>
          </a:xfrm>
          <a:prstGeom prst="rect">
            <a:avLst/>
          </a:prstGeom>
          <a:noFill/>
          <a:ln w="9525">
            <a:noFill/>
            <a:miter lim="800000"/>
            <a:headEnd/>
            <a:tailEnd/>
          </a:ln>
          <a:effectLst/>
        </p:spPr>
        <p:txBody>
          <a:bodyPr anchor="ctr">
            <a:spAutoFit/>
          </a:bodyPr>
          <a:lstStyle/>
          <a:p>
            <a:pPr algn="ctr"/>
            <a:r>
              <a:rPr lang="en-US" sz="4000" dirty="0" smtClean="0">
                <a:solidFill>
                  <a:srgbClr val="000000"/>
                </a:solidFill>
              </a:rPr>
              <a:t>With roughly two-thirds of consumers saying they care, why is ethical consumption so minimal and so rarely transformative?</a:t>
            </a:r>
            <a:r>
              <a:rPr lang="en-US" sz="2800" dirty="0" smtClean="0">
                <a:solidFill>
                  <a:srgbClr val="000000"/>
                </a:solidFill>
              </a:rPr>
              <a:t/>
            </a:r>
            <a:br>
              <a:rPr lang="en-US" sz="2800" dirty="0" smtClean="0">
                <a:solidFill>
                  <a:srgbClr val="000000"/>
                </a:solidFill>
              </a:rPr>
            </a:br>
            <a:r>
              <a:rPr lang="en-US" sz="2800" dirty="0" smtClean="0">
                <a:solidFill>
                  <a:srgbClr val="000000"/>
                </a:solidFill>
              </a:rPr>
              <a:t/>
            </a:r>
            <a:br>
              <a:rPr lang="en-US" sz="2800" dirty="0" smtClean="0">
                <a:solidFill>
                  <a:srgbClr val="000000"/>
                </a:solidFill>
              </a:rPr>
            </a:br>
            <a:r>
              <a:rPr lang="en-US" sz="2800" dirty="0" smtClean="0">
                <a:solidFill>
                  <a:srgbClr val="000000"/>
                </a:solidFill>
              </a:rPr>
              <a:t/>
            </a:r>
            <a:br>
              <a:rPr lang="en-US" sz="2800" dirty="0" smtClean="0">
                <a:solidFill>
                  <a:srgbClr val="000000"/>
                </a:solidFill>
              </a:rPr>
            </a:br>
            <a:endParaRPr lang="en-US" sz="2800" dirty="0" smtClean="0">
              <a:solidFill>
                <a:srgbClr val="000000"/>
              </a:solidFill>
            </a:endParaRPr>
          </a:p>
          <a:p>
            <a:r>
              <a:rPr lang="en-US" sz="2400" dirty="0" smtClean="0">
                <a:solidFill>
                  <a:srgbClr val="000000"/>
                </a:solidFill>
              </a:rPr>
              <a:t>- Dana O’Rourke,</a:t>
            </a:r>
            <a:r>
              <a:rPr lang="en-US" sz="2400" i="1" dirty="0" smtClean="0">
                <a:solidFill>
                  <a:srgbClr val="000000"/>
                </a:solidFill>
              </a:rPr>
              <a:t> </a:t>
            </a:r>
            <a:r>
              <a:rPr lang="en-US" sz="2400" dirty="0" smtClean="0">
                <a:solidFill>
                  <a:srgbClr val="000000"/>
                </a:solidFill>
              </a:rPr>
              <a:t>book review of</a:t>
            </a:r>
            <a:r>
              <a:rPr lang="en-US" sz="2400" i="1" dirty="0" smtClean="0">
                <a:solidFill>
                  <a:srgbClr val="000000"/>
                </a:solidFill>
              </a:rPr>
              <a:t> Market for Virtue </a:t>
            </a:r>
            <a:r>
              <a:rPr lang="en-US" sz="2400" dirty="0" smtClean="0">
                <a:solidFill>
                  <a:srgbClr val="000000"/>
                </a:solidFill>
              </a:rPr>
              <a:t>by David </a:t>
            </a:r>
            <a:r>
              <a:rPr lang="en-US" sz="2400" dirty="0" err="1" smtClean="0">
                <a:solidFill>
                  <a:srgbClr val="000000"/>
                </a:solidFill>
              </a:rPr>
              <a:t>Vogle</a:t>
            </a:r>
            <a:r>
              <a:rPr lang="en-US" sz="2400" i="1" dirty="0" smtClean="0">
                <a:solidFill>
                  <a:srgbClr val="000000"/>
                </a:solidFill>
              </a:rPr>
              <a:t/>
            </a:r>
            <a:br>
              <a:rPr lang="en-US" sz="2400" i="1" dirty="0" smtClean="0">
                <a:solidFill>
                  <a:srgbClr val="000000"/>
                </a:solidFill>
              </a:rPr>
            </a:br>
            <a:endParaRPr lang="en-US" sz="2400" i="1" dirty="0" smtClean="0">
              <a:solidFill>
                <a:srgbClr val="000000"/>
              </a:solidFill>
            </a:endParaRPr>
          </a:p>
        </p:txBody>
      </p:sp>
      <p:sp>
        <p:nvSpPr>
          <p:cNvPr id="5" name="Slide Number Placeholder 4"/>
          <p:cNvSpPr>
            <a:spLocks noGrp="1"/>
          </p:cNvSpPr>
          <p:nvPr>
            <p:ph type="sldNum" sz="quarter" idx="12"/>
          </p:nvPr>
        </p:nvSpPr>
        <p:spPr/>
        <p:txBody>
          <a:bodyPr/>
          <a:lstStyle/>
          <a:p>
            <a:fld id="{A85A4DA7-54F4-4D34-950D-97AB1DA404C7}"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1"/>
            <a:ext cx="7772400" cy="1390649"/>
          </a:xfrm>
          <a:prstGeom prst="rect">
            <a:avLst/>
          </a:prstGeom>
        </p:spPr>
        <p:txBody>
          <a:bodyPr/>
          <a:lstStyle/>
          <a:p>
            <a:r>
              <a:rPr lang="en-US" dirty="0" smtClean="0">
                <a:solidFill>
                  <a:srgbClr val="23010C"/>
                </a:solidFill>
              </a:rPr>
              <a:t>Some findings draw from Oregon Values &amp; Beliefs Project</a:t>
            </a:r>
            <a:r>
              <a:rPr lang="en-US" dirty="0" smtClean="0"/>
              <a:t/>
            </a:r>
            <a:br>
              <a:rPr lang="en-US" dirty="0" smtClean="0"/>
            </a:br>
            <a:r>
              <a:rPr lang="en-US" dirty="0" smtClean="0"/>
              <a:t/>
            </a:r>
            <a:br>
              <a:rPr lang="en-US" dirty="0" smtClean="0"/>
            </a:br>
            <a:endParaRPr lang="en-US" dirty="0"/>
          </a:p>
        </p:txBody>
      </p:sp>
      <p:sp>
        <p:nvSpPr>
          <p:cNvPr id="4" name="Subtitle 3"/>
          <p:cNvSpPr>
            <a:spLocks noGrp="1"/>
          </p:cNvSpPr>
          <p:nvPr>
            <p:ph type="subTitle" idx="1"/>
          </p:nvPr>
        </p:nvSpPr>
        <p:spPr>
          <a:xfrm>
            <a:off x="0" y="1657350"/>
            <a:ext cx="9144000" cy="3981450"/>
          </a:xfrm>
        </p:spPr>
        <p:txBody>
          <a:bodyPr/>
          <a:lstStyle/>
          <a:p>
            <a:pPr lvl="1" algn="l"/>
            <a:r>
              <a:rPr lang="en-US" dirty="0" smtClean="0"/>
              <a:t>-</a:t>
            </a:r>
            <a:r>
              <a:rPr lang="en-US" dirty="0" smtClean="0">
                <a:solidFill>
                  <a:srgbClr val="23010C"/>
                </a:solidFill>
              </a:rPr>
              <a:t>198 Questions using three surveys spaced 2 weeks apart</a:t>
            </a:r>
            <a:br>
              <a:rPr lang="en-US" dirty="0" smtClean="0">
                <a:solidFill>
                  <a:srgbClr val="23010C"/>
                </a:solidFill>
              </a:rPr>
            </a:br>
            <a:r>
              <a:rPr lang="en-US" dirty="0" smtClean="0">
                <a:solidFill>
                  <a:srgbClr val="23010C"/>
                </a:solidFill>
              </a:rPr>
              <a:t>-Diverse range of topics: Economy, Education, Healthcare, Environment, Public Safety, Transportation, etc.</a:t>
            </a:r>
            <a:br>
              <a:rPr lang="en-US" dirty="0" smtClean="0">
                <a:solidFill>
                  <a:srgbClr val="23010C"/>
                </a:solidFill>
              </a:rPr>
            </a:br>
            <a:r>
              <a:rPr lang="en-US" dirty="0" smtClean="0">
                <a:solidFill>
                  <a:srgbClr val="23010C"/>
                </a:solidFill>
              </a:rPr>
              <a:t/>
            </a:r>
            <a:br>
              <a:rPr lang="en-US" dirty="0" smtClean="0">
                <a:solidFill>
                  <a:srgbClr val="23010C"/>
                </a:solidFill>
              </a:rPr>
            </a:br>
            <a:r>
              <a:rPr lang="en-US" dirty="0" smtClean="0">
                <a:solidFill>
                  <a:srgbClr val="23010C"/>
                </a:solidFill>
              </a:rPr>
              <a:t>This presentation of  findings, observations and conclusions reflects the judgment of this presenter and not necessarily the views of the sponsoring organizations.</a:t>
            </a:r>
            <a:endParaRPr lang="en-US" dirty="0">
              <a:solidFill>
                <a:srgbClr val="23010C"/>
              </a:solidFill>
            </a:endParaRPr>
          </a:p>
        </p:txBody>
      </p:sp>
      <p:sp>
        <p:nvSpPr>
          <p:cNvPr id="5" name="TextBox 4"/>
          <p:cNvSpPr txBox="1"/>
          <p:nvPr/>
        </p:nvSpPr>
        <p:spPr>
          <a:xfrm>
            <a:off x="0" y="1"/>
            <a:ext cx="381000" cy="369332"/>
          </a:xfrm>
          <a:prstGeom prst="rect">
            <a:avLst/>
          </a:prstGeom>
          <a:noFill/>
        </p:spPr>
        <p:txBody>
          <a:bodyPr wrap="square" rtlCol="0">
            <a:spAutoFit/>
          </a:bodyPr>
          <a:lstStyle/>
          <a:p>
            <a:r>
              <a:rPr lang="en-US" dirty="0" smtClean="0"/>
              <a:t>2</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
          <p:cNvSpPr>
            <a:spLocks noChangeArrowheads="1"/>
          </p:cNvSpPr>
          <p:nvPr/>
        </p:nvSpPr>
        <p:spPr bwMode="auto">
          <a:xfrm>
            <a:off x="609600" y="533400"/>
            <a:ext cx="2590800" cy="1752600"/>
          </a:xfrm>
          <a:prstGeom prst="ellipse">
            <a:avLst/>
          </a:prstGeom>
          <a:solidFill>
            <a:srgbClr val="00FFFF"/>
          </a:solidFill>
          <a:ln w="9525">
            <a:solidFill>
              <a:schemeClr val="tx1"/>
            </a:solidFill>
            <a:round/>
            <a:headEnd/>
            <a:tailEnd/>
          </a:ln>
          <a:effectLst/>
        </p:spPr>
        <p:txBody>
          <a:bodyPr wrap="none" anchor="ctr"/>
          <a:lstStyle/>
          <a:p>
            <a:pPr algn="ctr"/>
            <a:endParaRPr lang="en-US"/>
          </a:p>
        </p:txBody>
      </p:sp>
      <p:sp>
        <p:nvSpPr>
          <p:cNvPr id="37891" name="Text Box 3"/>
          <p:cNvSpPr txBox="1">
            <a:spLocks noChangeArrowheads="1"/>
          </p:cNvSpPr>
          <p:nvPr/>
        </p:nvSpPr>
        <p:spPr bwMode="auto">
          <a:xfrm>
            <a:off x="914400" y="1219200"/>
            <a:ext cx="2057400" cy="1004888"/>
          </a:xfrm>
          <a:prstGeom prst="rect">
            <a:avLst/>
          </a:prstGeom>
          <a:noFill/>
          <a:ln w="9525">
            <a:noFill/>
            <a:miter lim="800000"/>
            <a:headEnd/>
            <a:tailEnd/>
          </a:ln>
          <a:effectLst/>
        </p:spPr>
        <p:txBody>
          <a:bodyPr>
            <a:spAutoFit/>
          </a:bodyPr>
          <a:lstStyle/>
          <a:p>
            <a:pPr algn="ctr">
              <a:spcBef>
                <a:spcPct val="50000"/>
              </a:spcBef>
            </a:pPr>
            <a:r>
              <a:rPr lang="en-US" sz="2400"/>
              <a:t>ATTITUDE A</a:t>
            </a:r>
          </a:p>
          <a:p>
            <a:pPr algn="ctr">
              <a:spcBef>
                <a:spcPct val="50000"/>
              </a:spcBef>
            </a:pPr>
            <a:endParaRPr lang="en-US" sz="2400"/>
          </a:p>
        </p:txBody>
      </p:sp>
      <p:sp>
        <p:nvSpPr>
          <p:cNvPr id="37893" name="Oval 5"/>
          <p:cNvSpPr>
            <a:spLocks noChangeArrowheads="1"/>
          </p:cNvSpPr>
          <p:nvPr/>
        </p:nvSpPr>
        <p:spPr bwMode="auto">
          <a:xfrm>
            <a:off x="5791200" y="4495800"/>
            <a:ext cx="2590800" cy="17526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895" name="Text Box 7"/>
          <p:cNvSpPr txBox="1">
            <a:spLocks noChangeArrowheads="1"/>
          </p:cNvSpPr>
          <p:nvPr/>
        </p:nvSpPr>
        <p:spPr bwMode="auto">
          <a:xfrm>
            <a:off x="6096000" y="5181600"/>
            <a:ext cx="2057400" cy="457200"/>
          </a:xfrm>
          <a:prstGeom prst="rect">
            <a:avLst/>
          </a:prstGeom>
          <a:noFill/>
          <a:ln w="9525">
            <a:noFill/>
            <a:miter lim="800000"/>
            <a:headEnd/>
            <a:tailEnd/>
          </a:ln>
          <a:effectLst/>
        </p:spPr>
        <p:txBody>
          <a:bodyPr>
            <a:spAutoFit/>
          </a:bodyPr>
          <a:lstStyle/>
          <a:p>
            <a:pPr algn="ctr">
              <a:spcBef>
                <a:spcPct val="50000"/>
              </a:spcBef>
            </a:pPr>
            <a:r>
              <a:rPr lang="en-US" sz="2400"/>
              <a:t>BEHAVIOR B</a:t>
            </a:r>
          </a:p>
        </p:txBody>
      </p:sp>
      <p:sp>
        <p:nvSpPr>
          <p:cNvPr id="37896" name="Line 8"/>
          <p:cNvSpPr>
            <a:spLocks noChangeShapeType="1"/>
          </p:cNvSpPr>
          <p:nvPr/>
        </p:nvSpPr>
        <p:spPr bwMode="auto">
          <a:xfrm>
            <a:off x="2743200" y="2133600"/>
            <a:ext cx="3429000" cy="2590800"/>
          </a:xfrm>
          <a:prstGeom prst="line">
            <a:avLst/>
          </a:prstGeom>
          <a:noFill/>
          <a:ln w="76200">
            <a:solidFill>
              <a:schemeClr val="tx1"/>
            </a:solidFill>
            <a:prstDash val="lgDashDot"/>
            <a:round/>
            <a:headEnd type="triangle" w="med" len="med"/>
            <a:tailEnd type="triangle" w="med" len="med"/>
          </a:ln>
          <a:effectLst/>
        </p:spPr>
        <p:txBody>
          <a:bodyPr/>
          <a:lstStyle/>
          <a:p>
            <a:endParaRPr lang="en-US"/>
          </a:p>
        </p:txBody>
      </p:sp>
      <p:sp>
        <p:nvSpPr>
          <p:cNvPr id="37897" name="Text Box 9"/>
          <p:cNvSpPr txBox="1">
            <a:spLocks noChangeArrowheads="1"/>
          </p:cNvSpPr>
          <p:nvPr/>
        </p:nvSpPr>
        <p:spPr bwMode="auto">
          <a:xfrm>
            <a:off x="4267200" y="3124200"/>
            <a:ext cx="533400" cy="762000"/>
          </a:xfrm>
          <a:prstGeom prst="rect">
            <a:avLst/>
          </a:prstGeom>
          <a:solidFill>
            <a:srgbClr val="F70701"/>
          </a:solidFill>
          <a:ln w="9525">
            <a:noFill/>
            <a:miter lim="800000"/>
            <a:headEnd/>
            <a:tailEnd/>
          </a:ln>
          <a:effectLst/>
        </p:spPr>
        <p:txBody>
          <a:bodyPr>
            <a:spAutoFit/>
          </a:bodyPr>
          <a:lstStyle/>
          <a:p>
            <a:pPr>
              <a:spcBef>
                <a:spcPct val="50000"/>
              </a:spcBef>
            </a:pPr>
            <a:r>
              <a:rPr lang="en-US" sz="4400" b="1"/>
              <a:t>X</a:t>
            </a:r>
          </a:p>
        </p:txBody>
      </p:sp>
      <p:sp>
        <p:nvSpPr>
          <p:cNvPr id="37901" name="Line 13"/>
          <p:cNvSpPr>
            <a:spLocks noChangeShapeType="1"/>
          </p:cNvSpPr>
          <p:nvPr/>
        </p:nvSpPr>
        <p:spPr bwMode="auto">
          <a:xfrm>
            <a:off x="4038600" y="3581400"/>
            <a:ext cx="0" cy="0"/>
          </a:xfrm>
          <a:prstGeom prst="line">
            <a:avLst/>
          </a:prstGeom>
          <a:noFill/>
          <a:ln w="9525">
            <a:solidFill>
              <a:schemeClr val="tx1"/>
            </a:solidFill>
            <a:round/>
            <a:headEnd/>
            <a:tailEnd type="triangle" w="med" len="med"/>
          </a:ln>
          <a:effectLst/>
        </p:spPr>
        <p:txBody>
          <a:bodyPr/>
          <a:lstStyle/>
          <a:p>
            <a:endParaRPr lang="en-US"/>
          </a:p>
        </p:txBody>
      </p:sp>
      <p:sp>
        <p:nvSpPr>
          <p:cNvPr id="37902" name="Text Box 14"/>
          <p:cNvSpPr txBox="1">
            <a:spLocks noChangeArrowheads="1"/>
          </p:cNvSpPr>
          <p:nvPr/>
        </p:nvSpPr>
        <p:spPr bwMode="auto">
          <a:xfrm>
            <a:off x="4038600" y="2819400"/>
            <a:ext cx="9906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37903" name="Picture 15" descr="transparent_head 1"/>
          <p:cNvPicPr>
            <a:picLocks noChangeAspect="1" noChangeArrowheads="1"/>
          </p:cNvPicPr>
          <p:nvPr/>
        </p:nvPicPr>
        <p:blipFill>
          <a:blip r:embed="rId3" cstate="print"/>
          <a:srcRect/>
          <a:stretch>
            <a:fillRect/>
          </a:stretch>
        </p:blipFill>
        <p:spPr bwMode="auto">
          <a:xfrm>
            <a:off x="3276600" y="2438400"/>
            <a:ext cx="2590800" cy="1981200"/>
          </a:xfrm>
          <a:prstGeom prst="rect">
            <a:avLst/>
          </a:prstGeom>
          <a:noFill/>
        </p:spPr>
      </p:pic>
      <p:sp>
        <p:nvSpPr>
          <p:cNvPr id="13" name="Slide Number Placeholder 12"/>
          <p:cNvSpPr>
            <a:spLocks noGrp="1"/>
          </p:cNvSpPr>
          <p:nvPr>
            <p:ph type="sldNum" sz="quarter" idx="12"/>
          </p:nvPr>
        </p:nvSpPr>
        <p:spPr/>
        <p:txBody>
          <a:bodyPr/>
          <a:lstStyle/>
          <a:p>
            <a:fld id="{A85A4DA7-54F4-4D34-950D-97AB1DA404C7}"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
          <p:cNvSpPr>
            <a:spLocks noChangeArrowheads="1"/>
          </p:cNvSpPr>
          <p:nvPr/>
        </p:nvSpPr>
        <p:spPr bwMode="auto">
          <a:xfrm>
            <a:off x="609600" y="533400"/>
            <a:ext cx="2590800" cy="1752600"/>
          </a:xfrm>
          <a:prstGeom prst="ellipse">
            <a:avLst/>
          </a:prstGeom>
          <a:solidFill>
            <a:srgbClr val="00FFFF"/>
          </a:solidFill>
          <a:ln w="9525">
            <a:solidFill>
              <a:schemeClr val="tx1"/>
            </a:solidFill>
            <a:round/>
            <a:headEnd/>
            <a:tailEnd/>
          </a:ln>
          <a:effectLst/>
        </p:spPr>
        <p:txBody>
          <a:bodyPr wrap="none" anchor="ctr"/>
          <a:lstStyle/>
          <a:p>
            <a:pPr algn="ctr"/>
            <a:endParaRPr lang="en-US"/>
          </a:p>
        </p:txBody>
      </p:sp>
      <p:sp>
        <p:nvSpPr>
          <p:cNvPr id="37891" name="Text Box 3"/>
          <p:cNvSpPr txBox="1">
            <a:spLocks noChangeArrowheads="1"/>
          </p:cNvSpPr>
          <p:nvPr/>
        </p:nvSpPr>
        <p:spPr bwMode="auto">
          <a:xfrm>
            <a:off x="914400" y="1219200"/>
            <a:ext cx="2057400" cy="1004888"/>
          </a:xfrm>
          <a:prstGeom prst="rect">
            <a:avLst/>
          </a:prstGeom>
          <a:noFill/>
          <a:ln w="9525">
            <a:noFill/>
            <a:miter lim="800000"/>
            <a:headEnd/>
            <a:tailEnd/>
          </a:ln>
          <a:effectLst/>
        </p:spPr>
        <p:txBody>
          <a:bodyPr>
            <a:spAutoFit/>
          </a:bodyPr>
          <a:lstStyle/>
          <a:p>
            <a:pPr algn="ctr">
              <a:spcBef>
                <a:spcPct val="50000"/>
              </a:spcBef>
            </a:pPr>
            <a:r>
              <a:rPr lang="en-US" sz="2400"/>
              <a:t>ATTITUDE A</a:t>
            </a:r>
          </a:p>
          <a:p>
            <a:pPr algn="ctr">
              <a:spcBef>
                <a:spcPct val="50000"/>
              </a:spcBef>
            </a:pPr>
            <a:endParaRPr lang="en-US" sz="2400"/>
          </a:p>
        </p:txBody>
      </p:sp>
      <p:sp>
        <p:nvSpPr>
          <p:cNvPr id="37893" name="Oval 5"/>
          <p:cNvSpPr>
            <a:spLocks noChangeArrowheads="1"/>
          </p:cNvSpPr>
          <p:nvPr/>
        </p:nvSpPr>
        <p:spPr bwMode="auto">
          <a:xfrm>
            <a:off x="5791200" y="4495800"/>
            <a:ext cx="2590800" cy="17526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895" name="Text Box 7"/>
          <p:cNvSpPr txBox="1">
            <a:spLocks noChangeArrowheads="1"/>
          </p:cNvSpPr>
          <p:nvPr/>
        </p:nvSpPr>
        <p:spPr bwMode="auto">
          <a:xfrm>
            <a:off x="6096000" y="5181600"/>
            <a:ext cx="2057400" cy="457200"/>
          </a:xfrm>
          <a:prstGeom prst="rect">
            <a:avLst/>
          </a:prstGeom>
          <a:noFill/>
          <a:ln w="9525">
            <a:noFill/>
            <a:miter lim="800000"/>
            <a:headEnd/>
            <a:tailEnd/>
          </a:ln>
          <a:effectLst/>
        </p:spPr>
        <p:txBody>
          <a:bodyPr>
            <a:spAutoFit/>
          </a:bodyPr>
          <a:lstStyle/>
          <a:p>
            <a:pPr algn="ctr">
              <a:spcBef>
                <a:spcPct val="50000"/>
              </a:spcBef>
            </a:pPr>
            <a:r>
              <a:rPr lang="en-US" sz="2400" dirty="0"/>
              <a:t>BEHAVIOR B</a:t>
            </a:r>
          </a:p>
        </p:txBody>
      </p:sp>
      <p:sp>
        <p:nvSpPr>
          <p:cNvPr id="37896" name="Line 8"/>
          <p:cNvSpPr>
            <a:spLocks noChangeShapeType="1"/>
          </p:cNvSpPr>
          <p:nvPr/>
        </p:nvSpPr>
        <p:spPr bwMode="auto">
          <a:xfrm>
            <a:off x="2743200" y="2133600"/>
            <a:ext cx="3429000" cy="2590800"/>
          </a:xfrm>
          <a:prstGeom prst="line">
            <a:avLst/>
          </a:prstGeom>
          <a:noFill/>
          <a:ln w="76200">
            <a:solidFill>
              <a:schemeClr val="tx1"/>
            </a:solidFill>
            <a:prstDash val="lgDashDot"/>
            <a:round/>
            <a:headEnd type="triangle" w="med" len="med"/>
            <a:tailEnd type="triangle" w="med" len="med"/>
          </a:ln>
          <a:effectLst/>
        </p:spPr>
        <p:txBody>
          <a:bodyPr/>
          <a:lstStyle/>
          <a:p>
            <a:endParaRPr lang="en-US"/>
          </a:p>
        </p:txBody>
      </p:sp>
      <p:sp>
        <p:nvSpPr>
          <p:cNvPr id="37897" name="Text Box 9"/>
          <p:cNvSpPr txBox="1">
            <a:spLocks noChangeArrowheads="1"/>
          </p:cNvSpPr>
          <p:nvPr/>
        </p:nvSpPr>
        <p:spPr bwMode="auto">
          <a:xfrm>
            <a:off x="4267200" y="3124200"/>
            <a:ext cx="533400" cy="762000"/>
          </a:xfrm>
          <a:prstGeom prst="rect">
            <a:avLst/>
          </a:prstGeom>
          <a:solidFill>
            <a:srgbClr val="F70701"/>
          </a:solidFill>
          <a:ln w="9525">
            <a:noFill/>
            <a:miter lim="800000"/>
            <a:headEnd/>
            <a:tailEnd/>
          </a:ln>
          <a:effectLst/>
        </p:spPr>
        <p:txBody>
          <a:bodyPr>
            <a:spAutoFit/>
          </a:bodyPr>
          <a:lstStyle/>
          <a:p>
            <a:pPr>
              <a:spcBef>
                <a:spcPct val="50000"/>
              </a:spcBef>
            </a:pPr>
            <a:r>
              <a:rPr lang="en-US" sz="4400" b="1"/>
              <a:t>X</a:t>
            </a:r>
          </a:p>
        </p:txBody>
      </p:sp>
      <p:sp>
        <p:nvSpPr>
          <p:cNvPr id="37901" name="Line 13"/>
          <p:cNvSpPr>
            <a:spLocks noChangeShapeType="1"/>
          </p:cNvSpPr>
          <p:nvPr/>
        </p:nvSpPr>
        <p:spPr bwMode="auto">
          <a:xfrm>
            <a:off x="4038600" y="3581400"/>
            <a:ext cx="0" cy="0"/>
          </a:xfrm>
          <a:prstGeom prst="line">
            <a:avLst/>
          </a:prstGeom>
          <a:noFill/>
          <a:ln w="9525">
            <a:solidFill>
              <a:schemeClr val="tx1"/>
            </a:solidFill>
            <a:round/>
            <a:headEnd/>
            <a:tailEnd type="triangle" w="med" len="med"/>
          </a:ln>
          <a:effectLst/>
        </p:spPr>
        <p:txBody>
          <a:bodyPr/>
          <a:lstStyle/>
          <a:p>
            <a:endParaRPr lang="en-US"/>
          </a:p>
        </p:txBody>
      </p:sp>
      <p:sp>
        <p:nvSpPr>
          <p:cNvPr id="37902" name="Text Box 14"/>
          <p:cNvSpPr txBox="1">
            <a:spLocks noChangeArrowheads="1"/>
          </p:cNvSpPr>
          <p:nvPr/>
        </p:nvSpPr>
        <p:spPr bwMode="auto">
          <a:xfrm>
            <a:off x="4038600" y="2819400"/>
            <a:ext cx="9906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37903" name="Picture 15" descr="transparent_head 1"/>
          <p:cNvPicPr>
            <a:picLocks noChangeAspect="1" noChangeArrowheads="1"/>
          </p:cNvPicPr>
          <p:nvPr/>
        </p:nvPicPr>
        <p:blipFill>
          <a:blip r:embed="rId3" cstate="print"/>
          <a:srcRect/>
          <a:stretch>
            <a:fillRect/>
          </a:stretch>
        </p:blipFill>
        <p:spPr bwMode="auto">
          <a:xfrm>
            <a:off x="3276600" y="2438400"/>
            <a:ext cx="2590800" cy="1981200"/>
          </a:xfrm>
          <a:prstGeom prst="rect">
            <a:avLst/>
          </a:prstGeom>
          <a:noFill/>
        </p:spPr>
      </p:pic>
      <p:sp>
        <p:nvSpPr>
          <p:cNvPr id="35" name="Freeform 34"/>
          <p:cNvSpPr/>
          <p:nvPr/>
        </p:nvSpPr>
        <p:spPr>
          <a:xfrm>
            <a:off x="1838325" y="2212975"/>
            <a:ext cx="3762375" cy="3714750"/>
          </a:xfrm>
          <a:custGeom>
            <a:avLst/>
            <a:gdLst>
              <a:gd name="connsiteX0" fmla="*/ 3762375 w 3762375"/>
              <a:gd name="connsiteY0" fmla="*/ 3235325 h 3714750"/>
              <a:gd name="connsiteX1" fmla="*/ 1743075 w 3762375"/>
              <a:gd name="connsiteY1" fmla="*/ 3254375 h 3714750"/>
              <a:gd name="connsiteX2" fmla="*/ 257175 w 3762375"/>
              <a:gd name="connsiteY2" fmla="*/ 473075 h 3714750"/>
              <a:gd name="connsiteX3" fmla="*/ 200025 w 3762375"/>
              <a:gd name="connsiteY3" fmla="*/ 415925 h 3714750"/>
            </a:gdLst>
            <a:ahLst/>
            <a:cxnLst>
              <a:cxn ang="0">
                <a:pos x="connsiteX0" y="connsiteY0"/>
              </a:cxn>
              <a:cxn ang="0">
                <a:pos x="connsiteX1" y="connsiteY1"/>
              </a:cxn>
              <a:cxn ang="0">
                <a:pos x="connsiteX2" y="connsiteY2"/>
              </a:cxn>
              <a:cxn ang="0">
                <a:pos x="connsiteX3" y="connsiteY3"/>
              </a:cxn>
            </a:cxnLst>
            <a:rect l="l" t="t" r="r" b="b"/>
            <a:pathLst>
              <a:path w="3762375" h="3714750">
                <a:moveTo>
                  <a:pt x="3762375" y="3235325"/>
                </a:moveTo>
                <a:cubicBezTo>
                  <a:pt x="3044825" y="3475037"/>
                  <a:pt x="2327275" y="3714750"/>
                  <a:pt x="1743075" y="3254375"/>
                </a:cubicBezTo>
                <a:cubicBezTo>
                  <a:pt x="1158875" y="2794000"/>
                  <a:pt x="514350" y="946150"/>
                  <a:pt x="257175" y="473075"/>
                </a:cubicBezTo>
                <a:cubicBezTo>
                  <a:pt x="0" y="0"/>
                  <a:pt x="100012" y="207962"/>
                  <a:pt x="200025" y="415925"/>
                </a:cubicBezTo>
              </a:path>
            </a:pathLst>
          </a:custGeom>
          <a:ln>
            <a:solidFill>
              <a:srgbClr val="F71301"/>
            </a:solidFill>
            <a:headEnd type="triangle" w="med" len="med"/>
            <a:tailEnd type="non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solidFill>
                <a:srgbClr val="F71301"/>
              </a:solidFill>
            </a:endParaRPr>
          </a:p>
        </p:txBody>
      </p:sp>
      <p:sp>
        <p:nvSpPr>
          <p:cNvPr id="13" name="Slide Number Placeholder 12"/>
          <p:cNvSpPr>
            <a:spLocks noGrp="1"/>
          </p:cNvSpPr>
          <p:nvPr>
            <p:ph type="sldNum" sz="quarter" idx="12"/>
          </p:nvPr>
        </p:nvSpPr>
        <p:spPr/>
        <p:txBody>
          <a:bodyPr/>
          <a:lstStyle/>
          <a:p>
            <a:fld id="{A85A4DA7-54F4-4D34-950D-97AB1DA404C7}"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
          <p:cNvSpPr>
            <a:spLocks noChangeArrowheads="1"/>
          </p:cNvSpPr>
          <p:nvPr/>
        </p:nvSpPr>
        <p:spPr bwMode="auto">
          <a:xfrm>
            <a:off x="609600" y="533400"/>
            <a:ext cx="2590800" cy="1752600"/>
          </a:xfrm>
          <a:prstGeom prst="ellipse">
            <a:avLst/>
          </a:prstGeom>
          <a:solidFill>
            <a:srgbClr val="00FFFF"/>
          </a:solidFill>
          <a:ln w="9525">
            <a:solidFill>
              <a:schemeClr val="tx1"/>
            </a:solidFill>
            <a:round/>
            <a:headEnd/>
            <a:tailEnd/>
          </a:ln>
          <a:effectLst/>
        </p:spPr>
        <p:txBody>
          <a:bodyPr wrap="none" anchor="ctr"/>
          <a:lstStyle/>
          <a:p>
            <a:pPr algn="ctr"/>
            <a:endParaRPr lang="en-US"/>
          </a:p>
        </p:txBody>
      </p:sp>
      <p:sp>
        <p:nvSpPr>
          <p:cNvPr id="37891" name="Text Box 3"/>
          <p:cNvSpPr txBox="1">
            <a:spLocks noChangeArrowheads="1"/>
          </p:cNvSpPr>
          <p:nvPr/>
        </p:nvSpPr>
        <p:spPr bwMode="auto">
          <a:xfrm>
            <a:off x="914400" y="1219200"/>
            <a:ext cx="2057400" cy="1004888"/>
          </a:xfrm>
          <a:prstGeom prst="rect">
            <a:avLst/>
          </a:prstGeom>
          <a:noFill/>
          <a:ln w="9525">
            <a:noFill/>
            <a:miter lim="800000"/>
            <a:headEnd/>
            <a:tailEnd/>
          </a:ln>
          <a:effectLst/>
        </p:spPr>
        <p:txBody>
          <a:bodyPr>
            <a:spAutoFit/>
          </a:bodyPr>
          <a:lstStyle/>
          <a:p>
            <a:pPr algn="ctr">
              <a:spcBef>
                <a:spcPct val="50000"/>
              </a:spcBef>
            </a:pPr>
            <a:r>
              <a:rPr lang="en-US" sz="2400"/>
              <a:t>ATTITUDE A</a:t>
            </a:r>
          </a:p>
          <a:p>
            <a:pPr algn="ctr">
              <a:spcBef>
                <a:spcPct val="50000"/>
              </a:spcBef>
            </a:pPr>
            <a:endParaRPr lang="en-US" sz="2400"/>
          </a:p>
        </p:txBody>
      </p:sp>
      <p:sp>
        <p:nvSpPr>
          <p:cNvPr id="37893" name="Oval 5"/>
          <p:cNvSpPr>
            <a:spLocks noChangeArrowheads="1"/>
          </p:cNvSpPr>
          <p:nvPr/>
        </p:nvSpPr>
        <p:spPr bwMode="auto">
          <a:xfrm>
            <a:off x="5791200" y="4495800"/>
            <a:ext cx="2590800" cy="17526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895" name="Text Box 7"/>
          <p:cNvSpPr txBox="1">
            <a:spLocks noChangeArrowheads="1"/>
          </p:cNvSpPr>
          <p:nvPr/>
        </p:nvSpPr>
        <p:spPr bwMode="auto">
          <a:xfrm>
            <a:off x="6096000" y="5181600"/>
            <a:ext cx="2057400" cy="457200"/>
          </a:xfrm>
          <a:prstGeom prst="rect">
            <a:avLst/>
          </a:prstGeom>
          <a:noFill/>
          <a:ln w="9525">
            <a:noFill/>
            <a:miter lim="800000"/>
            <a:headEnd/>
            <a:tailEnd/>
          </a:ln>
          <a:effectLst/>
        </p:spPr>
        <p:txBody>
          <a:bodyPr>
            <a:spAutoFit/>
          </a:bodyPr>
          <a:lstStyle/>
          <a:p>
            <a:pPr algn="ctr">
              <a:spcBef>
                <a:spcPct val="50000"/>
              </a:spcBef>
            </a:pPr>
            <a:r>
              <a:rPr lang="en-US" sz="2400" dirty="0"/>
              <a:t>BEHAVIOR B</a:t>
            </a:r>
          </a:p>
        </p:txBody>
      </p:sp>
      <p:sp>
        <p:nvSpPr>
          <p:cNvPr id="37896" name="Line 8"/>
          <p:cNvSpPr>
            <a:spLocks noChangeShapeType="1"/>
          </p:cNvSpPr>
          <p:nvPr/>
        </p:nvSpPr>
        <p:spPr bwMode="auto">
          <a:xfrm>
            <a:off x="2743200" y="2133600"/>
            <a:ext cx="3429000" cy="2590800"/>
          </a:xfrm>
          <a:prstGeom prst="line">
            <a:avLst/>
          </a:prstGeom>
          <a:noFill/>
          <a:ln w="76200">
            <a:solidFill>
              <a:schemeClr val="tx1"/>
            </a:solidFill>
            <a:prstDash val="lgDashDot"/>
            <a:round/>
            <a:headEnd type="triangle" w="med" len="med"/>
            <a:tailEnd type="triangle" w="med" len="med"/>
          </a:ln>
          <a:effectLst/>
        </p:spPr>
        <p:txBody>
          <a:bodyPr/>
          <a:lstStyle/>
          <a:p>
            <a:endParaRPr lang="en-US"/>
          </a:p>
        </p:txBody>
      </p:sp>
      <p:sp>
        <p:nvSpPr>
          <p:cNvPr id="37897" name="Text Box 9"/>
          <p:cNvSpPr txBox="1">
            <a:spLocks noChangeArrowheads="1"/>
          </p:cNvSpPr>
          <p:nvPr/>
        </p:nvSpPr>
        <p:spPr bwMode="auto">
          <a:xfrm>
            <a:off x="4267200" y="3124200"/>
            <a:ext cx="533400" cy="762000"/>
          </a:xfrm>
          <a:prstGeom prst="rect">
            <a:avLst/>
          </a:prstGeom>
          <a:solidFill>
            <a:srgbClr val="F70701"/>
          </a:solidFill>
          <a:ln w="9525">
            <a:noFill/>
            <a:miter lim="800000"/>
            <a:headEnd/>
            <a:tailEnd/>
          </a:ln>
          <a:effectLst/>
        </p:spPr>
        <p:txBody>
          <a:bodyPr>
            <a:spAutoFit/>
          </a:bodyPr>
          <a:lstStyle/>
          <a:p>
            <a:pPr>
              <a:spcBef>
                <a:spcPct val="50000"/>
              </a:spcBef>
            </a:pPr>
            <a:r>
              <a:rPr lang="en-US" sz="4400" b="1"/>
              <a:t>X</a:t>
            </a:r>
          </a:p>
        </p:txBody>
      </p:sp>
      <p:sp>
        <p:nvSpPr>
          <p:cNvPr id="37901" name="Line 13"/>
          <p:cNvSpPr>
            <a:spLocks noChangeShapeType="1"/>
          </p:cNvSpPr>
          <p:nvPr/>
        </p:nvSpPr>
        <p:spPr bwMode="auto">
          <a:xfrm>
            <a:off x="4038600" y="3581400"/>
            <a:ext cx="0" cy="0"/>
          </a:xfrm>
          <a:prstGeom prst="line">
            <a:avLst/>
          </a:prstGeom>
          <a:noFill/>
          <a:ln w="9525">
            <a:solidFill>
              <a:schemeClr val="tx1"/>
            </a:solidFill>
            <a:round/>
            <a:headEnd/>
            <a:tailEnd type="triangle" w="med" len="med"/>
          </a:ln>
          <a:effectLst/>
        </p:spPr>
        <p:txBody>
          <a:bodyPr/>
          <a:lstStyle/>
          <a:p>
            <a:endParaRPr lang="en-US"/>
          </a:p>
        </p:txBody>
      </p:sp>
      <p:sp>
        <p:nvSpPr>
          <p:cNvPr id="37902" name="Text Box 14"/>
          <p:cNvSpPr txBox="1">
            <a:spLocks noChangeArrowheads="1"/>
          </p:cNvSpPr>
          <p:nvPr/>
        </p:nvSpPr>
        <p:spPr bwMode="auto">
          <a:xfrm>
            <a:off x="4038600" y="2819400"/>
            <a:ext cx="9906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37903" name="Picture 15" descr="transparent_head 1"/>
          <p:cNvPicPr>
            <a:picLocks noChangeAspect="1" noChangeArrowheads="1"/>
          </p:cNvPicPr>
          <p:nvPr/>
        </p:nvPicPr>
        <p:blipFill>
          <a:blip r:embed="rId3" cstate="print"/>
          <a:srcRect/>
          <a:stretch>
            <a:fillRect/>
          </a:stretch>
        </p:blipFill>
        <p:spPr bwMode="auto">
          <a:xfrm>
            <a:off x="3276600" y="2438400"/>
            <a:ext cx="2590800" cy="1981200"/>
          </a:xfrm>
          <a:prstGeom prst="rect">
            <a:avLst/>
          </a:prstGeom>
          <a:noFill/>
        </p:spPr>
      </p:pic>
      <p:sp>
        <p:nvSpPr>
          <p:cNvPr id="13" name="Freeform 12"/>
          <p:cNvSpPr/>
          <p:nvPr/>
        </p:nvSpPr>
        <p:spPr>
          <a:xfrm>
            <a:off x="3143250" y="409575"/>
            <a:ext cx="4000500" cy="3762375"/>
          </a:xfrm>
          <a:custGeom>
            <a:avLst/>
            <a:gdLst>
              <a:gd name="connsiteX0" fmla="*/ 0 w 4000500"/>
              <a:gd name="connsiteY0" fmla="*/ 504825 h 3762375"/>
              <a:gd name="connsiteX1" fmla="*/ 2514600 w 4000500"/>
              <a:gd name="connsiteY1" fmla="*/ 542925 h 3762375"/>
              <a:gd name="connsiteX2" fmla="*/ 3981450 w 4000500"/>
              <a:gd name="connsiteY2" fmla="*/ 3762375 h 3762375"/>
              <a:gd name="connsiteX3" fmla="*/ 3981450 w 4000500"/>
              <a:gd name="connsiteY3" fmla="*/ 3762375 h 3762375"/>
              <a:gd name="connsiteX4" fmla="*/ 4000500 w 4000500"/>
              <a:gd name="connsiteY4" fmla="*/ 3762375 h 376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00" h="3762375">
                <a:moveTo>
                  <a:pt x="0" y="504825"/>
                </a:moveTo>
                <a:cubicBezTo>
                  <a:pt x="925512" y="252412"/>
                  <a:pt x="1851025" y="0"/>
                  <a:pt x="2514600" y="542925"/>
                </a:cubicBezTo>
                <a:cubicBezTo>
                  <a:pt x="3178175" y="1085850"/>
                  <a:pt x="3981450" y="3762375"/>
                  <a:pt x="3981450" y="3762375"/>
                </a:cubicBezTo>
                <a:lnTo>
                  <a:pt x="3981450" y="3762375"/>
                </a:lnTo>
                <a:lnTo>
                  <a:pt x="4000500" y="3762375"/>
                </a:lnTo>
              </a:path>
            </a:pathLst>
          </a:custGeom>
          <a:ln w="76200">
            <a:solidFill>
              <a:srgbClr val="F71301"/>
            </a:solidFill>
            <a:headEnd type="triangle" w="med" len="med"/>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1838325" y="2212975"/>
            <a:ext cx="3762375" cy="3714750"/>
          </a:xfrm>
          <a:custGeom>
            <a:avLst/>
            <a:gdLst>
              <a:gd name="connsiteX0" fmla="*/ 3762375 w 3762375"/>
              <a:gd name="connsiteY0" fmla="*/ 3235325 h 3714750"/>
              <a:gd name="connsiteX1" fmla="*/ 1743075 w 3762375"/>
              <a:gd name="connsiteY1" fmla="*/ 3254375 h 3714750"/>
              <a:gd name="connsiteX2" fmla="*/ 257175 w 3762375"/>
              <a:gd name="connsiteY2" fmla="*/ 473075 h 3714750"/>
              <a:gd name="connsiteX3" fmla="*/ 200025 w 3762375"/>
              <a:gd name="connsiteY3" fmla="*/ 415925 h 3714750"/>
            </a:gdLst>
            <a:ahLst/>
            <a:cxnLst>
              <a:cxn ang="0">
                <a:pos x="connsiteX0" y="connsiteY0"/>
              </a:cxn>
              <a:cxn ang="0">
                <a:pos x="connsiteX1" y="connsiteY1"/>
              </a:cxn>
              <a:cxn ang="0">
                <a:pos x="connsiteX2" y="connsiteY2"/>
              </a:cxn>
              <a:cxn ang="0">
                <a:pos x="connsiteX3" y="connsiteY3"/>
              </a:cxn>
            </a:cxnLst>
            <a:rect l="l" t="t" r="r" b="b"/>
            <a:pathLst>
              <a:path w="3762375" h="3714750">
                <a:moveTo>
                  <a:pt x="3762375" y="3235325"/>
                </a:moveTo>
                <a:cubicBezTo>
                  <a:pt x="3044825" y="3475037"/>
                  <a:pt x="2327275" y="3714750"/>
                  <a:pt x="1743075" y="3254375"/>
                </a:cubicBezTo>
                <a:cubicBezTo>
                  <a:pt x="1158875" y="2794000"/>
                  <a:pt x="514350" y="946150"/>
                  <a:pt x="257175" y="473075"/>
                </a:cubicBezTo>
                <a:cubicBezTo>
                  <a:pt x="0" y="0"/>
                  <a:pt x="100012" y="207962"/>
                  <a:pt x="200025" y="415925"/>
                </a:cubicBezTo>
              </a:path>
            </a:pathLst>
          </a:custGeom>
          <a:ln w="28575" cmpd="sng">
            <a:solidFill>
              <a:schemeClr val="tx1"/>
            </a:solidFill>
            <a:headEnd type="triangle" w="med" len="med"/>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lide Number Placeholder 14"/>
          <p:cNvSpPr>
            <a:spLocks noGrp="1"/>
          </p:cNvSpPr>
          <p:nvPr>
            <p:ph type="sldNum" sz="quarter" idx="12"/>
          </p:nvPr>
        </p:nvSpPr>
        <p:spPr/>
        <p:txBody>
          <a:bodyPr/>
          <a:lstStyle/>
          <a:p>
            <a:fld id="{A85A4DA7-54F4-4D34-950D-97AB1DA404C7}"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
          <p:cNvSpPr>
            <a:spLocks noChangeArrowheads="1"/>
          </p:cNvSpPr>
          <p:nvPr/>
        </p:nvSpPr>
        <p:spPr bwMode="auto">
          <a:xfrm>
            <a:off x="609600" y="533400"/>
            <a:ext cx="2590800" cy="1752600"/>
          </a:xfrm>
          <a:prstGeom prst="ellipse">
            <a:avLst/>
          </a:prstGeom>
          <a:solidFill>
            <a:srgbClr val="00FFFF"/>
          </a:solidFill>
          <a:ln w="9525">
            <a:solidFill>
              <a:schemeClr val="tx1"/>
            </a:solidFill>
            <a:round/>
            <a:headEnd/>
            <a:tailEnd/>
          </a:ln>
          <a:effectLst/>
        </p:spPr>
        <p:txBody>
          <a:bodyPr wrap="none" anchor="ctr"/>
          <a:lstStyle/>
          <a:p>
            <a:pPr algn="ctr"/>
            <a:endParaRPr lang="en-US"/>
          </a:p>
        </p:txBody>
      </p:sp>
      <p:sp>
        <p:nvSpPr>
          <p:cNvPr id="37891" name="Text Box 3"/>
          <p:cNvSpPr txBox="1">
            <a:spLocks noChangeArrowheads="1"/>
          </p:cNvSpPr>
          <p:nvPr/>
        </p:nvSpPr>
        <p:spPr bwMode="auto">
          <a:xfrm>
            <a:off x="914400" y="1219200"/>
            <a:ext cx="2057400" cy="1004888"/>
          </a:xfrm>
          <a:prstGeom prst="rect">
            <a:avLst/>
          </a:prstGeom>
          <a:noFill/>
          <a:ln w="9525">
            <a:noFill/>
            <a:miter lim="800000"/>
            <a:headEnd/>
            <a:tailEnd/>
          </a:ln>
          <a:effectLst/>
        </p:spPr>
        <p:txBody>
          <a:bodyPr>
            <a:spAutoFit/>
          </a:bodyPr>
          <a:lstStyle/>
          <a:p>
            <a:pPr algn="ctr">
              <a:spcBef>
                <a:spcPct val="50000"/>
              </a:spcBef>
            </a:pPr>
            <a:r>
              <a:rPr lang="en-US" sz="2400"/>
              <a:t>ATTITUDE A</a:t>
            </a:r>
          </a:p>
          <a:p>
            <a:pPr algn="ctr">
              <a:spcBef>
                <a:spcPct val="50000"/>
              </a:spcBef>
            </a:pPr>
            <a:endParaRPr lang="en-US" sz="2400"/>
          </a:p>
        </p:txBody>
      </p:sp>
      <p:sp>
        <p:nvSpPr>
          <p:cNvPr id="37892" name="Oval 4"/>
          <p:cNvSpPr>
            <a:spLocks noChangeArrowheads="1"/>
          </p:cNvSpPr>
          <p:nvPr/>
        </p:nvSpPr>
        <p:spPr bwMode="auto">
          <a:xfrm>
            <a:off x="5562600" y="609600"/>
            <a:ext cx="2590800" cy="1752600"/>
          </a:xfrm>
          <a:prstGeom prst="ellipse">
            <a:avLst/>
          </a:prstGeom>
          <a:solidFill>
            <a:srgbClr val="FF3300"/>
          </a:solidFill>
          <a:ln w="9525">
            <a:solidFill>
              <a:schemeClr val="tx1"/>
            </a:solidFill>
            <a:round/>
            <a:headEnd/>
            <a:tailEnd/>
          </a:ln>
          <a:effectLst/>
        </p:spPr>
        <p:txBody>
          <a:bodyPr wrap="none" anchor="ctr"/>
          <a:lstStyle/>
          <a:p>
            <a:pPr algn="ctr"/>
            <a:endParaRPr lang="en-US"/>
          </a:p>
        </p:txBody>
      </p:sp>
      <p:sp>
        <p:nvSpPr>
          <p:cNvPr id="37893" name="Oval 5"/>
          <p:cNvSpPr>
            <a:spLocks noChangeArrowheads="1"/>
          </p:cNvSpPr>
          <p:nvPr/>
        </p:nvSpPr>
        <p:spPr bwMode="auto">
          <a:xfrm>
            <a:off x="5791200" y="4495800"/>
            <a:ext cx="2590800" cy="1752600"/>
          </a:xfrm>
          <a:prstGeom prst="ellipse">
            <a:avLst/>
          </a:prstGeom>
          <a:solidFill>
            <a:srgbClr val="FF9900"/>
          </a:solidFill>
          <a:ln w="9525">
            <a:solidFill>
              <a:schemeClr val="tx1"/>
            </a:solidFill>
            <a:round/>
            <a:headEnd/>
            <a:tailEnd/>
          </a:ln>
          <a:effectLst/>
        </p:spPr>
        <p:txBody>
          <a:bodyPr wrap="none" anchor="ctr"/>
          <a:lstStyle/>
          <a:p>
            <a:pPr algn="ctr"/>
            <a:endParaRPr lang="en-US"/>
          </a:p>
        </p:txBody>
      </p:sp>
      <p:sp>
        <p:nvSpPr>
          <p:cNvPr id="37894" name="Text Box 6"/>
          <p:cNvSpPr txBox="1">
            <a:spLocks noChangeArrowheads="1"/>
          </p:cNvSpPr>
          <p:nvPr/>
        </p:nvSpPr>
        <p:spPr bwMode="auto">
          <a:xfrm>
            <a:off x="5715000" y="914400"/>
            <a:ext cx="2438400" cy="1589088"/>
          </a:xfrm>
          <a:prstGeom prst="rect">
            <a:avLst/>
          </a:prstGeom>
          <a:noFill/>
          <a:ln w="9525">
            <a:noFill/>
            <a:miter lim="800000"/>
            <a:headEnd/>
            <a:tailEnd/>
          </a:ln>
          <a:effectLst/>
        </p:spPr>
        <p:txBody>
          <a:bodyPr>
            <a:spAutoFit/>
          </a:bodyPr>
          <a:lstStyle/>
          <a:p>
            <a:pPr algn="ctr">
              <a:spcBef>
                <a:spcPct val="25000"/>
              </a:spcBef>
            </a:pPr>
            <a:r>
              <a:rPr lang="en-US" sz="2400" b="1"/>
              <a:t>DISSONANCE</a:t>
            </a:r>
            <a:endParaRPr lang="en-US" sz="1200" b="1"/>
          </a:p>
          <a:p>
            <a:pPr lvl="1">
              <a:lnSpc>
                <a:spcPct val="70000"/>
              </a:lnSpc>
              <a:spcBef>
                <a:spcPct val="25000"/>
              </a:spcBef>
              <a:buFontTx/>
              <a:buChar char="•"/>
            </a:pPr>
            <a:r>
              <a:rPr lang="en-US" sz="1400"/>
              <a:t>Anxiety</a:t>
            </a:r>
          </a:p>
          <a:p>
            <a:pPr lvl="1">
              <a:lnSpc>
                <a:spcPct val="70000"/>
              </a:lnSpc>
              <a:spcBef>
                <a:spcPct val="25000"/>
              </a:spcBef>
              <a:buFontTx/>
              <a:buChar char="•"/>
            </a:pPr>
            <a:r>
              <a:rPr lang="en-US" sz="1400"/>
              <a:t>Grief</a:t>
            </a:r>
          </a:p>
          <a:p>
            <a:pPr lvl="1">
              <a:lnSpc>
                <a:spcPct val="70000"/>
              </a:lnSpc>
              <a:spcBef>
                <a:spcPct val="25000"/>
              </a:spcBef>
              <a:buFontTx/>
              <a:buChar char="•"/>
            </a:pPr>
            <a:r>
              <a:rPr lang="en-US" sz="1400"/>
              <a:t>Avoidance</a:t>
            </a:r>
          </a:p>
          <a:p>
            <a:pPr lvl="1">
              <a:lnSpc>
                <a:spcPct val="70000"/>
              </a:lnSpc>
              <a:spcBef>
                <a:spcPct val="25000"/>
              </a:spcBef>
              <a:buFontTx/>
              <a:buChar char="•"/>
            </a:pPr>
            <a:r>
              <a:rPr lang="en-US" sz="1400"/>
              <a:t>Denial</a:t>
            </a:r>
          </a:p>
          <a:p>
            <a:pPr algn="ctr">
              <a:spcBef>
                <a:spcPct val="50000"/>
              </a:spcBef>
            </a:pPr>
            <a:endParaRPr lang="en-US" sz="1400"/>
          </a:p>
        </p:txBody>
      </p:sp>
      <p:sp>
        <p:nvSpPr>
          <p:cNvPr id="37895" name="Text Box 7"/>
          <p:cNvSpPr txBox="1">
            <a:spLocks noChangeArrowheads="1"/>
          </p:cNvSpPr>
          <p:nvPr/>
        </p:nvSpPr>
        <p:spPr bwMode="auto">
          <a:xfrm>
            <a:off x="6096000" y="5181600"/>
            <a:ext cx="2057400" cy="457200"/>
          </a:xfrm>
          <a:prstGeom prst="rect">
            <a:avLst/>
          </a:prstGeom>
          <a:noFill/>
          <a:ln w="9525">
            <a:noFill/>
            <a:miter lim="800000"/>
            <a:headEnd/>
            <a:tailEnd/>
          </a:ln>
          <a:effectLst/>
        </p:spPr>
        <p:txBody>
          <a:bodyPr>
            <a:spAutoFit/>
          </a:bodyPr>
          <a:lstStyle/>
          <a:p>
            <a:pPr algn="ctr">
              <a:spcBef>
                <a:spcPct val="50000"/>
              </a:spcBef>
            </a:pPr>
            <a:r>
              <a:rPr lang="en-US" sz="2400"/>
              <a:t>BEHAVIOR B</a:t>
            </a:r>
          </a:p>
        </p:txBody>
      </p:sp>
      <p:sp>
        <p:nvSpPr>
          <p:cNvPr id="37896" name="Line 8"/>
          <p:cNvSpPr>
            <a:spLocks noChangeShapeType="1"/>
          </p:cNvSpPr>
          <p:nvPr/>
        </p:nvSpPr>
        <p:spPr bwMode="auto">
          <a:xfrm>
            <a:off x="2743200" y="2133600"/>
            <a:ext cx="3429000" cy="2590800"/>
          </a:xfrm>
          <a:prstGeom prst="line">
            <a:avLst/>
          </a:prstGeom>
          <a:noFill/>
          <a:ln w="76200">
            <a:solidFill>
              <a:schemeClr val="tx1"/>
            </a:solidFill>
            <a:prstDash val="lgDashDot"/>
            <a:round/>
            <a:headEnd type="triangle" w="med" len="med"/>
            <a:tailEnd type="triangle" w="med" len="med"/>
          </a:ln>
          <a:effectLst/>
        </p:spPr>
        <p:txBody>
          <a:bodyPr/>
          <a:lstStyle/>
          <a:p>
            <a:endParaRPr lang="en-US"/>
          </a:p>
        </p:txBody>
      </p:sp>
      <p:sp>
        <p:nvSpPr>
          <p:cNvPr id="37897" name="Text Box 9"/>
          <p:cNvSpPr txBox="1">
            <a:spLocks noChangeArrowheads="1"/>
          </p:cNvSpPr>
          <p:nvPr/>
        </p:nvSpPr>
        <p:spPr bwMode="auto">
          <a:xfrm>
            <a:off x="4267200" y="3124200"/>
            <a:ext cx="533400" cy="762000"/>
          </a:xfrm>
          <a:prstGeom prst="rect">
            <a:avLst/>
          </a:prstGeom>
          <a:solidFill>
            <a:srgbClr val="F70701"/>
          </a:solidFill>
          <a:ln w="9525">
            <a:noFill/>
            <a:miter lim="800000"/>
            <a:headEnd/>
            <a:tailEnd/>
          </a:ln>
          <a:effectLst/>
        </p:spPr>
        <p:txBody>
          <a:bodyPr>
            <a:spAutoFit/>
          </a:bodyPr>
          <a:lstStyle/>
          <a:p>
            <a:pPr>
              <a:spcBef>
                <a:spcPct val="50000"/>
              </a:spcBef>
            </a:pPr>
            <a:r>
              <a:rPr lang="en-US" sz="4400" b="1"/>
              <a:t>X</a:t>
            </a:r>
          </a:p>
        </p:txBody>
      </p:sp>
      <p:sp>
        <p:nvSpPr>
          <p:cNvPr id="37898" name="AutoShape 10"/>
          <p:cNvSpPr>
            <a:spLocks noChangeArrowheads="1"/>
          </p:cNvSpPr>
          <p:nvPr/>
        </p:nvSpPr>
        <p:spPr bwMode="auto">
          <a:xfrm>
            <a:off x="3505200" y="1295400"/>
            <a:ext cx="1676400" cy="304800"/>
          </a:xfrm>
          <a:prstGeom prst="leftRightArrow">
            <a:avLst>
              <a:gd name="adj1" fmla="val 50000"/>
              <a:gd name="adj2" fmla="val 110000"/>
            </a:avLst>
          </a:prstGeom>
          <a:gradFill rotWithShape="1">
            <a:gsLst>
              <a:gs pos="0">
                <a:srgbClr val="F70701"/>
              </a:gs>
              <a:gs pos="100000">
                <a:srgbClr val="F70701">
                  <a:gamma/>
                  <a:shade val="46275"/>
                  <a:invGamma/>
                </a:srgbClr>
              </a:gs>
            </a:gsLst>
            <a:lin ang="0" scaled="1"/>
          </a:gradFill>
          <a:ln w="9525">
            <a:solidFill>
              <a:schemeClr val="tx1"/>
            </a:solidFill>
            <a:miter lim="800000"/>
            <a:headEnd/>
            <a:tailEnd/>
          </a:ln>
          <a:effectLst/>
        </p:spPr>
        <p:txBody>
          <a:bodyPr wrap="none" anchor="ctr"/>
          <a:lstStyle/>
          <a:p>
            <a:endParaRPr lang="en-US"/>
          </a:p>
        </p:txBody>
      </p:sp>
      <p:sp>
        <p:nvSpPr>
          <p:cNvPr id="37899" name="AutoShape 11"/>
          <p:cNvSpPr>
            <a:spLocks noChangeArrowheads="1"/>
          </p:cNvSpPr>
          <p:nvPr/>
        </p:nvSpPr>
        <p:spPr bwMode="auto">
          <a:xfrm>
            <a:off x="6781800" y="2667000"/>
            <a:ext cx="381000" cy="1447800"/>
          </a:xfrm>
          <a:prstGeom prst="upDownArrow">
            <a:avLst>
              <a:gd name="adj1" fmla="val 43333"/>
              <a:gd name="adj2" fmla="val 72499"/>
            </a:avLst>
          </a:prstGeom>
          <a:gradFill rotWithShape="1">
            <a:gsLst>
              <a:gs pos="0">
                <a:srgbClr val="FF3300"/>
              </a:gs>
              <a:gs pos="100000">
                <a:srgbClr val="FF33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37900" name="Text Box 12"/>
          <p:cNvSpPr txBox="1">
            <a:spLocks noChangeArrowheads="1"/>
          </p:cNvSpPr>
          <p:nvPr/>
        </p:nvSpPr>
        <p:spPr bwMode="auto">
          <a:xfrm>
            <a:off x="3276600" y="4495800"/>
            <a:ext cx="2514600" cy="2123658"/>
          </a:xfrm>
          <a:prstGeom prst="rect">
            <a:avLst/>
          </a:prstGeom>
          <a:noFill/>
          <a:ln w="9525">
            <a:noFill/>
            <a:miter lim="800000"/>
            <a:headEnd/>
            <a:tailEnd/>
          </a:ln>
          <a:effectLst/>
        </p:spPr>
        <p:txBody>
          <a:bodyPr wrap="square">
            <a:spAutoFit/>
          </a:bodyPr>
          <a:lstStyle/>
          <a:p>
            <a:pPr>
              <a:lnSpc>
                <a:spcPct val="75000"/>
              </a:lnSpc>
              <a:spcBef>
                <a:spcPct val="50000"/>
              </a:spcBef>
            </a:pPr>
            <a:r>
              <a:rPr lang="en-US" sz="1600" b="1" dirty="0"/>
              <a:t>CONSTRAINTS</a:t>
            </a:r>
          </a:p>
          <a:p>
            <a:pPr>
              <a:lnSpc>
                <a:spcPct val="75000"/>
              </a:lnSpc>
              <a:spcBef>
                <a:spcPct val="50000"/>
              </a:spcBef>
              <a:buFontTx/>
              <a:buChar char="•"/>
            </a:pPr>
            <a:r>
              <a:rPr lang="en-US" sz="1600" dirty="0" smtClean="0"/>
              <a:t>Habits</a:t>
            </a:r>
          </a:p>
          <a:p>
            <a:pPr>
              <a:lnSpc>
                <a:spcPct val="75000"/>
              </a:lnSpc>
              <a:spcBef>
                <a:spcPct val="50000"/>
              </a:spcBef>
              <a:buFontTx/>
              <a:buChar char="•"/>
            </a:pPr>
            <a:r>
              <a:rPr lang="en-US" sz="1600" dirty="0" smtClean="0"/>
              <a:t>Norms (conformity)</a:t>
            </a:r>
          </a:p>
          <a:p>
            <a:pPr>
              <a:lnSpc>
                <a:spcPct val="75000"/>
              </a:lnSpc>
              <a:spcBef>
                <a:spcPct val="50000"/>
              </a:spcBef>
              <a:buFontTx/>
              <a:buChar char="•"/>
            </a:pPr>
            <a:r>
              <a:rPr lang="en-US" sz="1600" dirty="0" smtClean="0"/>
              <a:t>Self identity</a:t>
            </a:r>
          </a:p>
          <a:p>
            <a:pPr>
              <a:lnSpc>
                <a:spcPct val="75000"/>
              </a:lnSpc>
              <a:spcBef>
                <a:spcPct val="50000"/>
              </a:spcBef>
              <a:buFontTx/>
              <a:buChar char="•"/>
            </a:pPr>
            <a:r>
              <a:rPr lang="en-US" sz="1600" dirty="0" smtClean="0"/>
              <a:t>Ideology (social)</a:t>
            </a:r>
          </a:p>
          <a:p>
            <a:pPr>
              <a:lnSpc>
                <a:spcPct val="75000"/>
              </a:lnSpc>
              <a:spcBef>
                <a:spcPct val="50000"/>
              </a:spcBef>
              <a:buFontTx/>
              <a:buChar char="•"/>
            </a:pPr>
            <a:r>
              <a:rPr lang="en-US" sz="1600" dirty="0" smtClean="0"/>
              <a:t>Desires</a:t>
            </a:r>
          </a:p>
          <a:p>
            <a:pPr>
              <a:lnSpc>
                <a:spcPct val="75000"/>
              </a:lnSpc>
              <a:spcBef>
                <a:spcPct val="50000"/>
              </a:spcBef>
              <a:buFontTx/>
              <a:buChar char="•"/>
            </a:pPr>
            <a:r>
              <a:rPr lang="en-US" sz="1600" dirty="0" smtClean="0"/>
              <a:t>Physical constraints</a:t>
            </a:r>
            <a:endParaRPr lang="en-US" sz="1600" dirty="0"/>
          </a:p>
        </p:txBody>
      </p:sp>
      <p:sp>
        <p:nvSpPr>
          <p:cNvPr id="37901" name="Line 13"/>
          <p:cNvSpPr>
            <a:spLocks noChangeShapeType="1"/>
          </p:cNvSpPr>
          <p:nvPr/>
        </p:nvSpPr>
        <p:spPr bwMode="auto">
          <a:xfrm>
            <a:off x="4038600" y="3581400"/>
            <a:ext cx="0" cy="0"/>
          </a:xfrm>
          <a:prstGeom prst="line">
            <a:avLst/>
          </a:prstGeom>
          <a:noFill/>
          <a:ln w="9525">
            <a:solidFill>
              <a:schemeClr val="tx1"/>
            </a:solidFill>
            <a:round/>
            <a:headEnd/>
            <a:tailEnd type="triangle" w="med" len="med"/>
          </a:ln>
          <a:effectLst/>
        </p:spPr>
        <p:txBody>
          <a:bodyPr/>
          <a:lstStyle/>
          <a:p>
            <a:endParaRPr lang="en-US"/>
          </a:p>
        </p:txBody>
      </p:sp>
      <p:sp>
        <p:nvSpPr>
          <p:cNvPr id="37902" name="Text Box 14"/>
          <p:cNvSpPr txBox="1">
            <a:spLocks noChangeArrowheads="1"/>
          </p:cNvSpPr>
          <p:nvPr/>
        </p:nvSpPr>
        <p:spPr bwMode="auto">
          <a:xfrm>
            <a:off x="4038600" y="2819400"/>
            <a:ext cx="9906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37903" name="Picture 15" descr="transparent_head 1"/>
          <p:cNvPicPr>
            <a:picLocks noChangeAspect="1" noChangeArrowheads="1"/>
          </p:cNvPicPr>
          <p:nvPr/>
        </p:nvPicPr>
        <p:blipFill>
          <a:blip r:embed="rId3" cstate="print"/>
          <a:srcRect/>
          <a:stretch>
            <a:fillRect/>
          </a:stretch>
        </p:blipFill>
        <p:spPr bwMode="auto">
          <a:xfrm>
            <a:off x="3276600" y="2438400"/>
            <a:ext cx="2590800" cy="1981200"/>
          </a:xfrm>
          <a:prstGeom prst="rect">
            <a:avLst/>
          </a:prstGeom>
          <a:noFill/>
        </p:spPr>
      </p:pic>
      <p:sp>
        <p:nvSpPr>
          <p:cNvPr id="37904" name="Freeform 16"/>
          <p:cNvSpPr>
            <a:spLocks/>
          </p:cNvSpPr>
          <p:nvPr/>
        </p:nvSpPr>
        <p:spPr bwMode="auto">
          <a:xfrm>
            <a:off x="1828800" y="3886200"/>
            <a:ext cx="1308100" cy="1447800"/>
          </a:xfrm>
          <a:custGeom>
            <a:avLst/>
            <a:gdLst/>
            <a:ahLst/>
            <a:cxnLst>
              <a:cxn ang="0">
                <a:pos x="776" y="912"/>
              </a:cxn>
              <a:cxn ang="0">
                <a:pos x="8" y="480"/>
              </a:cxn>
              <a:cxn ang="0">
                <a:pos x="824" y="0"/>
              </a:cxn>
            </a:cxnLst>
            <a:rect l="0" t="0" r="r" b="b"/>
            <a:pathLst>
              <a:path w="824" h="912">
                <a:moveTo>
                  <a:pt x="776" y="912"/>
                </a:moveTo>
                <a:cubicBezTo>
                  <a:pt x="388" y="772"/>
                  <a:pt x="0" y="632"/>
                  <a:pt x="8" y="480"/>
                </a:cubicBezTo>
                <a:cubicBezTo>
                  <a:pt x="16" y="328"/>
                  <a:pt x="688" y="80"/>
                  <a:pt x="824" y="0"/>
                </a:cubicBezTo>
              </a:path>
            </a:pathLst>
          </a:custGeom>
          <a:noFill/>
          <a:ln w="57150" cmpd="sng">
            <a:solidFill>
              <a:schemeClr val="tx1"/>
            </a:solidFill>
            <a:round/>
            <a:headEnd/>
            <a:tailEnd type="triangle" w="med" len="med"/>
          </a:ln>
          <a:effectLst/>
        </p:spPr>
        <p:txBody>
          <a:bodyPr/>
          <a:lstStyle/>
          <a:p>
            <a:endParaRPr lang="en-US"/>
          </a:p>
        </p:txBody>
      </p:sp>
      <p:sp>
        <p:nvSpPr>
          <p:cNvPr id="19" name="Slide Number Placeholder 18"/>
          <p:cNvSpPr>
            <a:spLocks noGrp="1"/>
          </p:cNvSpPr>
          <p:nvPr>
            <p:ph type="sldNum" sz="quarter" idx="12"/>
          </p:nvPr>
        </p:nvSpPr>
        <p:spPr/>
        <p:txBody>
          <a:bodyPr/>
          <a:lstStyle/>
          <a:p>
            <a:fld id="{A85A4DA7-54F4-4D34-950D-97AB1DA404C7}"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457200" y="274638"/>
            <a:ext cx="8229600" cy="6278562"/>
          </a:xfrm>
        </p:spPr>
        <p:txBody>
          <a:bodyPr/>
          <a:lstStyle/>
          <a:p>
            <a:r>
              <a:rPr lang="en-US" dirty="0">
                <a:solidFill>
                  <a:schemeClr val="tx1"/>
                </a:solidFill>
              </a:rPr>
              <a:t>“It is naive to ask consumers to voluntarily downscale, and give up their desires without offering them alternative dreams.”</a:t>
            </a:r>
            <a:br>
              <a:rPr lang="en-US" dirty="0">
                <a:solidFill>
                  <a:schemeClr val="tx1"/>
                </a:solidFill>
              </a:rPr>
            </a:br>
            <a:r>
              <a:rPr lang="en-US" sz="2400" dirty="0">
                <a:solidFill>
                  <a:schemeClr val="tx1"/>
                </a:solidFill>
              </a:rPr>
              <a:t>Tim Jackson, Sustainable Development Commission, U.K.</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75B04390-7F52-4DC9-8A02-EEAE0ED9BE2E}"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133599"/>
          </a:xfrm>
        </p:spPr>
        <p:txBody>
          <a:bodyPr/>
          <a:lstStyle/>
          <a:p>
            <a:r>
              <a:rPr lang="en-US" sz="4000" dirty="0" smtClean="0"/>
              <a:t>One Measure of “hopes and dreams”: </a:t>
            </a:r>
            <a:r>
              <a:rPr lang="en-US" dirty="0" smtClean="0"/>
              <a:t>Life Satisfaction</a:t>
            </a:r>
            <a:endParaRPr lang="en-US" dirty="0"/>
          </a:p>
        </p:txBody>
      </p:sp>
      <p:sp>
        <p:nvSpPr>
          <p:cNvPr id="4" name="Subtitle 3"/>
          <p:cNvSpPr>
            <a:spLocks noGrp="1"/>
          </p:cNvSpPr>
          <p:nvPr>
            <p:ph type="subTitle" idx="1"/>
          </p:nvPr>
        </p:nvSpPr>
        <p:spPr>
          <a:xfrm>
            <a:off x="0" y="2209800"/>
            <a:ext cx="9144000" cy="3733800"/>
          </a:xfrm>
        </p:spPr>
        <p:txBody>
          <a:bodyPr/>
          <a:lstStyle/>
          <a:p>
            <a:r>
              <a:rPr lang="en-US" sz="4800" dirty="0" smtClean="0"/>
              <a:t>All things considered, how satisfied are you with your life </a:t>
            </a:r>
            <a:r>
              <a:rPr lang="en-US" sz="4800" dirty="0" smtClean="0"/>
              <a:t>nowadays, with 1 being not satisfied at all and 10 being completely satisfied? </a:t>
            </a:r>
          </a:p>
          <a:p>
            <a:endParaRPr lang="en-US" sz="4800" dirty="0" smtClean="0"/>
          </a:p>
          <a:p>
            <a:r>
              <a:rPr lang="en-US" sz="2400" dirty="0" smtClean="0"/>
              <a:t>(annual Gallup World Survey and many others, normally on 1-10 scale)</a:t>
            </a:r>
            <a:endParaRPr lang="en-US" sz="2400" dirty="0"/>
          </a:p>
        </p:txBody>
      </p:sp>
      <p:sp>
        <p:nvSpPr>
          <p:cNvPr id="5" name="TextBox 4"/>
          <p:cNvSpPr txBox="1"/>
          <p:nvPr/>
        </p:nvSpPr>
        <p:spPr>
          <a:xfrm>
            <a:off x="0" y="1"/>
            <a:ext cx="647700" cy="380999"/>
          </a:xfrm>
          <a:prstGeom prst="rect">
            <a:avLst/>
          </a:prstGeom>
          <a:noFill/>
        </p:spPr>
        <p:txBody>
          <a:bodyPr wrap="square" rtlCol="0">
            <a:spAutoFit/>
          </a:bodyPr>
          <a:lstStyle/>
          <a:p>
            <a:r>
              <a:rPr lang="en-US" dirty="0" smtClean="0"/>
              <a:t>24</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0"/>
            <a:ext cx="9144000" cy="1143000"/>
          </a:xfrm>
        </p:spPr>
        <p:txBody>
          <a:bodyPr/>
          <a:lstStyle/>
          <a:p>
            <a:r>
              <a:rPr lang="en-US" sz="4000" dirty="0"/>
              <a:t>Income/Emissions/Life Satisfaction </a:t>
            </a:r>
            <a:r>
              <a:rPr lang="en-US" sz="4000" dirty="0" smtClean="0"/>
              <a:t>Nation </a:t>
            </a:r>
            <a:r>
              <a:rPr lang="en-US" sz="1600" dirty="0" smtClean="0"/>
              <a:t>(normalized) </a:t>
            </a:r>
            <a:r>
              <a:rPr lang="en-US" sz="4000" dirty="0"/>
              <a:t>&amp; Oregon Compared</a:t>
            </a:r>
          </a:p>
        </p:txBody>
      </p:sp>
      <p:graphicFrame>
        <p:nvGraphicFramePr>
          <p:cNvPr id="6" name="Object 2"/>
          <p:cNvGraphicFramePr>
            <a:graphicFrameLocks noGrp="1" noChangeAspect="1"/>
          </p:cNvGraphicFramePr>
          <p:nvPr>
            <p:ph type="chart" idx="4294967295"/>
          </p:nvPr>
        </p:nvGraphicFramePr>
        <p:xfrm>
          <a:off x="50800" y="1422400"/>
          <a:ext cx="8912225" cy="4318000"/>
        </p:xfrm>
        <a:graphic>
          <a:graphicData uri="http://schemas.openxmlformats.org/drawingml/2006/chart">
            <c:chart xmlns:c="http://schemas.openxmlformats.org/drawingml/2006/chart" xmlns:r="http://schemas.openxmlformats.org/officeDocument/2006/relationships" r:id="rId3"/>
          </a:graphicData>
        </a:graphic>
      </p:graphicFrame>
      <p:sp>
        <p:nvSpPr>
          <p:cNvPr id="9220" name="Text Box 4"/>
          <p:cNvSpPr txBox="1">
            <a:spLocks noChangeArrowheads="1"/>
          </p:cNvSpPr>
          <p:nvPr/>
        </p:nvSpPr>
        <p:spPr bwMode="auto">
          <a:xfrm>
            <a:off x="0" y="6096000"/>
            <a:ext cx="9144000" cy="366713"/>
          </a:xfrm>
          <a:prstGeom prst="rect">
            <a:avLst/>
          </a:prstGeom>
          <a:noFill/>
          <a:ln w="9525">
            <a:noFill/>
            <a:miter lim="800000"/>
            <a:headEnd/>
            <a:tailEnd/>
          </a:ln>
          <a:effectLst/>
        </p:spPr>
        <p:txBody>
          <a:bodyPr>
            <a:spAutoFit/>
          </a:bodyPr>
          <a:lstStyle/>
          <a:p>
            <a:pPr>
              <a:spcBef>
                <a:spcPct val="50000"/>
              </a:spcBef>
            </a:pPr>
            <a:endParaRPr lang="en-US" smtClean="0">
              <a:solidFill>
                <a:srgbClr val="000000"/>
              </a:solidFill>
            </a:endParaRPr>
          </a:p>
        </p:txBody>
      </p:sp>
      <p:sp>
        <p:nvSpPr>
          <p:cNvPr id="9221" name="Text Box 5"/>
          <p:cNvSpPr txBox="1">
            <a:spLocks noChangeArrowheads="1"/>
          </p:cNvSpPr>
          <p:nvPr/>
        </p:nvSpPr>
        <p:spPr bwMode="auto">
          <a:xfrm>
            <a:off x="0" y="5791200"/>
            <a:ext cx="9144000" cy="974626"/>
          </a:xfrm>
          <a:prstGeom prst="rect">
            <a:avLst/>
          </a:prstGeom>
          <a:noFill/>
          <a:ln w="9525">
            <a:noFill/>
            <a:miter lim="800000"/>
            <a:headEnd/>
            <a:tailEnd/>
          </a:ln>
          <a:effectLst/>
        </p:spPr>
        <p:txBody>
          <a:bodyPr>
            <a:spAutoFit/>
          </a:bodyPr>
          <a:lstStyle/>
          <a:p>
            <a:pPr>
              <a:spcBef>
                <a:spcPts val="100"/>
              </a:spcBef>
              <a:spcAft>
                <a:spcPts val="100"/>
              </a:spcAft>
            </a:pPr>
            <a:r>
              <a:rPr lang="en-US" dirty="0" smtClean="0">
                <a:solidFill>
                  <a:srgbClr val="000000"/>
                </a:solidFill>
              </a:rPr>
              <a:t>Income: Per Capita/Yr. World Bank </a:t>
            </a:r>
            <a:r>
              <a:rPr lang="en-US" dirty="0" smtClean="0">
                <a:solidFill>
                  <a:srgbClr val="000000"/>
                </a:solidFill>
              </a:rPr>
              <a:t>2013 </a:t>
            </a:r>
            <a:r>
              <a:rPr lang="en-US" dirty="0" smtClean="0">
                <a:solidFill>
                  <a:srgbClr val="000000"/>
                </a:solidFill>
              </a:rPr>
              <a:t>estimate (Atlas Method) </a:t>
            </a:r>
          </a:p>
          <a:p>
            <a:pPr>
              <a:spcBef>
                <a:spcPts val="100"/>
              </a:spcBef>
              <a:spcAft>
                <a:spcPts val="100"/>
              </a:spcAft>
            </a:pPr>
            <a:r>
              <a:rPr lang="en-US" dirty="0" smtClean="0">
                <a:solidFill>
                  <a:srgbClr val="000000"/>
                </a:solidFill>
              </a:rPr>
              <a:t>Emissions: Tons CO2/capita  </a:t>
            </a:r>
            <a:r>
              <a:rPr lang="en-US" dirty="0" smtClean="0">
                <a:solidFill>
                  <a:srgbClr val="000000"/>
                </a:solidFill>
              </a:rPr>
              <a:t>EPA 2013 estimate</a:t>
            </a:r>
            <a:endParaRPr lang="en-US" dirty="0" smtClean="0">
              <a:solidFill>
                <a:srgbClr val="000000"/>
              </a:solidFill>
            </a:endParaRPr>
          </a:p>
          <a:p>
            <a:pPr>
              <a:spcBef>
                <a:spcPts val="100"/>
              </a:spcBef>
              <a:spcAft>
                <a:spcPts val="100"/>
              </a:spcAft>
            </a:pPr>
            <a:r>
              <a:rPr lang="en-US" dirty="0" smtClean="0">
                <a:solidFill>
                  <a:srgbClr val="000000"/>
                </a:solidFill>
              </a:rPr>
              <a:t>Life </a:t>
            </a:r>
            <a:r>
              <a:rPr lang="en-US" dirty="0" smtClean="0">
                <a:solidFill>
                  <a:srgbClr val="000000"/>
                </a:solidFill>
              </a:rPr>
              <a:t>Satisfaction Index </a:t>
            </a:r>
            <a:r>
              <a:rPr lang="en-US" sz="1400" dirty="0" smtClean="0">
                <a:solidFill>
                  <a:srgbClr val="000000"/>
                </a:solidFill>
              </a:rPr>
              <a:t>Gallup</a:t>
            </a:r>
            <a:r>
              <a:rPr lang="en-US" sz="1600" dirty="0" smtClean="0">
                <a:solidFill>
                  <a:srgbClr val="000000"/>
                </a:solidFill>
              </a:rPr>
              <a:t> </a:t>
            </a:r>
            <a:r>
              <a:rPr lang="en-US" sz="1400" dirty="0" smtClean="0">
                <a:solidFill>
                  <a:srgbClr val="000000"/>
                </a:solidFill>
              </a:rPr>
              <a:t>World Survey </a:t>
            </a:r>
            <a:r>
              <a:rPr lang="en-US" sz="1400" dirty="0" smtClean="0">
                <a:solidFill>
                  <a:srgbClr val="000000"/>
                </a:solidFill>
              </a:rPr>
              <a:t>2008 (</a:t>
            </a:r>
            <a:r>
              <a:rPr lang="en-US" sz="1400" dirty="0" smtClean="0">
                <a:solidFill>
                  <a:srgbClr val="000000"/>
                </a:solidFill>
              </a:rPr>
              <a:t>Source: Happiness Foundation</a:t>
            </a:r>
            <a:r>
              <a:rPr lang="en-US" sz="1400" dirty="0" smtClean="0">
                <a:solidFill>
                  <a:srgbClr val="000000"/>
                </a:solidFill>
              </a:rPr>
              <a:t>) </a:t>
            </a:r>
            <a:r>
              <a:rPr lang="en-US" dirty="0" smtClean="0">
                <a:solidFill>
                  <a:srgbClr val="000000"/>
                </a:solidFill>
              </a:rPr>
              <a:t>PI 2008</a:t>
            </a:r>
            <a:r>
              <a:rPr lang="en-US" dirty="0" smtClean="0">
                <a:solidFill>
                  <a:srgbClr val="000000"/>
                </a:solidFill>
              </a:rPr>
              <a:t> </a:t>
            </a:r>
            <a:endParaRPr lang="en-US" dirty="0" smtClean="0">
              <a:solidFill>
                <a:srgbClr val="000000"/>
              </a:solidFill>
            </a:endParaRPr>
          </a:p>
        </p:txBody>
      </p:sp>
      <p:sp>
        <p:nvSpPr>
          <p:cNvPr id="9" name="TextBox 8"/>
          <p:cNvSpPr txBox="1"/>
          <p:nvPr/>
        </p:nvSpPr>
        <p:spPr>
          <a:xfrm>
            <a:off x="0" y="0"/>
            <a:ext cx="457200" cy="369332"/>
          </a:xfrm>
          <a:prstGeom prst="rect">
            <a:avLst/>
          </a:prstGeom>
          <a:noFill/>
        </p:spPr>
        <p:txBody>
          <a:bodyPr wrap="square" rtlCol="0">
            <a:spAutoFit/>
          </a:bodyPr>
          <a:lstStyle/>
          <a:p>
            <a:r>
              <a:rPr lang="en-US" dirty="0" smtClean="0"/>
              <a:t>25</a:t>
            </a:r>
            <a:endParaRPr lang="en-US" dirty="0"/>
          </a:p>
        </p:txBody>
      </p:sp>
      <p:sp>
        <p:nvSpPr>
          <p:cNvPr id="11" name="Slide Number Placeholder 10"/>
          <p:cNvSpPr>
            <a:spLocks noGrp="1"/>
          </p:cNvSpPr>
          <p:nvPr>
            <p:ph type="sldNum" sz="quarter" idx="12"/>
          </p:nvPr>
        </p:nvSpPr>
        <p:spPr/>
        <p:txBody>
          <a:bodyPr/>
          <a:lstStyle/>
          <a:p>
            <a:fld id="{DFF9FAA8-73A7-456C-875A-04441A88C85D}" type="slidenum">
              <a:rPr lang="en-US" smtClean="0">
                <a:solidFill>
                  <a:srgbClr val="000000"/>
                </a:solidFill>
              </a:rPr>
              <a:pPr/>
              <a:t>26</a:t>
            </a:fld>
            <a:endParaRPr lang="en-US">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0"/>
            <a:ext cx="9144000" cy="990600"/>
          </a:xfrm>
          <a:prstGeom prst="rect">
            <a:avLst/>
          </a:prstGeom>
        </p:spPr>
        <p:txBody>
          <a:bodyPr/>
          <a:lstStyle/>
          <a:p>
            <a:r>
              <a:rPr lang="en-US" sz="3600" dirty="0">
                <a:solidFill>
                  <a:srgbClr val="23010C"/>
                </a:solidFill>
              </a:rPr>
              <a:t>Tons CO2 Emissions </a:t>
            </a:r>
            <a:r>
              <a:rPr lang="en-US" sz="3600" dirty="0" smtClean="0">
                <a:solidFill>
                  <a:srgbClr val="23010C"/>
                </a:solidFill>
              </a:rPr>
              <a:t>per Capita per Year </a:t>
            </a:r>
            <a:r>
              <a:rPr lang="en-US" sz="3600" dirty="0">
                <a:solidFill>
                  <a:srgbClr val="23010C"/>
                </a:solidFill>
              </a:rPr>
              <a:t>Compared</a:t>
            </a:r>
          </a:p>
        </p:txBody>
      </p:sp>
      <p:graphicFrame>
        <p:nvGraphicFramePr>
          <p:cNvPr id="8" name="Object 2"/>
          <p:cNvGraphicFramePr>
            <a:graphicFrameLocks noGrp="1" noChangeAspect="1"/>
          </p:cNvGraphicFramePr>
          <p:nvPr>
            <p:ph type="chart" idx="4294967295"/>
          </p:nvPr>
        </p:nvGraphicFramePr>
        <p:xfrm>
          <a:off x="209550" y="965200"/>
          <a:ext cx="8934450" cy="4978400"/>
        </p:xfrm>
        <a:graphic>
          <a:graphicData uri="http://schemas.openxmlformats.org/drawingml/2006/chart">
            <c:chart xmlns:c="http://schemas.openxmlformats.org/drawingml/2006/chart" xmlns:r="http://schemas.openxmlformats.org/officeDocument/2006/relationships" r:id="rId3"/>
          </a:graphicData>
        </a:graphic>
      </p:graphicFrame>
      <p:sp>
        <p:nvSpPr>
          <p:cNvPr id="40964" name="Text Box 4"/>
          <p:cNvSpPr txBox="1">
            <a:spLocks noChangeArrowheads="1"/>
          </p:cNvSpPr>
          <p:nvPr/>
        </p:nvSpPr>
        <p:spPr bwMode="auto">
          <a:xfrm>
            <a:off x="0" y="6096000"/>
            <a:ext cx="9144000" cy="366713"/>
          </a:xfrm>
          <a:prstGeom prst="rect">
            <a:avLst/>
          </a:prstGeom>
          <a:noFill/>
          <a:ln w="9525">
            <a:noFill/>
            <a:miter lim="800000"/>
            <a:headEnd/>
            <a:tailEnd/>
          </a:ln>
          <a:effectLst/>
        </p:spPr>
        <p:txBody>
          <a:bodyPr>
            <a:spAutoFit/>
          </a:bodyPr>
          <a:lstStyle/>
          <a:p>
            <a:pPr>
              <a:spcBef>
                <a:spcPct val="50000"/>
              </a:spcBef>
            </a:pPr>
            <a:endParaRPr lang="en-US" smtClean="0">
              <a:solidFill>
                <a:srgbClr val="000000"/>
              </a:solidFill>
            </a:endParaRPr>
          </a:p>
        </p:txBody>
      </p:sp>
      <p:sp>
        <p:nvSpPr>
          <p:cNvPr id="40965" name="Text Box 5"/>
          <p:cNvSpPr txBox="1">
            <a:spLocks noChangeArrowheads="1"/>
          </p:cNvSpPr>
          <p:nvPr/>
        </p:nvSpPr>
        <p:spPr bwMode="auto">
          <a:xfrm>
            <a:off x="0" y="6096001"/>
            <a:ext cx="9144000" cy="1061829"/>
          </a:xfrm>
          <a:prstGeom prst="rect">
            <a:avLst/>
          </a:prstGeom>
          <a:noFill/>
          <a:ln w="9525">
            <a:noFill/>
            <a:miter lim="800000"/>
            <a:headEnd/>
            <a:tailEnd/>
          </a:ln>
          <a:effectLst/>
        </p:spPr>
        <p:txBody>
          <a:bodyPr wrap="square">
            <a:spAutoFit/>
          </a:bodyPr>
          <a:lstStyle/>
          <a:p>
            <a:pPr>
              <a:spcBef>
                <a:spcPts val="0"/>
              </a:spcBef>
            </a:pPr>
            <a:r>
              <a:rPr lang="en-US" sz="1200" dirty="0" smtClean="0">
                <a:solidFill>
                  <a:srgbClr val="000000"/>
                </a:solidFill>
              </a:rPr>
              <a:t>Emissions: Tons CO2/capita  World Resources Institute (</a:t>
            </a:r>
            <a:r>
              <a:rPr lang="en-US" sz="1200" dirty="0" err="1" smtClean="0">
                <a:solidFill>
                  <a:srgbClr val="000000"/>
                </a:solidFill>
              </a:rPr>
              <a:t>Source:Nationmaster</a:t>
            </a:r>
            <a:r>
              <a:rPr lang="en-US" sz="1200" dirty="0" smtClean="0">
                <a:solidFill>
                  <a:srgbClr val="000000"/>
                </a:solidFill>
              </a:rPr>
              <a:t>)</a:t>
            </a:r>
          </a:p>
          <a:p>
            <a:pPr>
              <a:spcBef>
                <a:spcPts val="0"/>
              </a:spcBef>
            </a:pPr>
            <a:r>
              <a:rPr lang="en-US" sz="1200" dirty="0" smtClean="0">
                <a:solidFill>
                  <a:srgbClr val="000000"/>
                </a:solidFill>
              </a:rPr>
              <a:t>Sustainable estimate range, multiple sources:  PI citations on </a:t>
            </a:r>
            <a:r>
              <a:rPr lang="en-US" sz="1200" dirty="0" smtClean="0">
                <a:solidFill>
                  <a:srgbClr val="000000"/>
                </a:solidFill>
              </a:rPr>
              <a:t>file</a:t>
            </a:r>
          </a:p>
          <a:p>
            <a:pPr>
              <a:spcBef>
                <a:spcPts val="0"/>
              </a:spcBef>
            </a:pPr>
            <a:r>
              <a:rPr lang="en-US" sz="1200" dirty="0" smtClean="0">
                <a:solidFill>
                  <a:srgbClr val="000000"/>
                </a:solidFill>
              </a:rPr>
              <a:t>Import – Export Emissions</a:t>
            </a:r>
            <a:r>
              <a:rPr lang="en-US" sz="1200" dirty="0" smtClean="0">
                <a:solidFill>
                  <a:srgbClr val="000000"/>
                </a:solidFill>
              </a:rPr>
              <a:t>: https://carnegiescience.edu/news/carbon_emissions_outsourced_developing_countries</a:t>
            </a:r>
            <a:endParaRPr lang="en-US" sz="1200" dirty="0" smtClean="0">
              <a:solidFill>
                <a:srgbClr val="000000"/>
              </a:solidFill>
            </a:endParaRPr>
          </a:p>
          <a:p>
            <a:pPr>
              <a:spcBef>
                <a:spcPct val="50000"/>
              </a:spcBef>
            </a:pPr>
            <a:endParaRPr lang="en-US" dirty="0" smtClean="0">
              <a:solidFill>
                <a:srgbClr val="000000"/>
              </a:solidFill>
            </a:endParaRPr>
          </a:p>
        </p:txBody>
      </p:sp>
      <p:sp>
        <p:nvSpPr>
          <p:cNvPr id="10" name="Slide Number Placeholder 9"/>
          <p:cNvSpPr>
            <a:spLocks noGrp="1"/>
          </p:cNvSpPr>
          <p:nvPr>
            <p:ph type="sldNum" sz="quarter" idx="12"/>
          </p:nvPr>
        </p:nvSpPr>
        <p:spPr>
          <a:xfrm>
            <a:off x="0" y="514350"/>
            <a:ext cx="400050" cy="476250"/>
          </a:xfrm>
        </p:spPr>
        <p:txBody>
          <a:bodyPr/>
          <a:lstStyle/>
          <a:p>
            <a:r>
              <a:rPr lang="en-US" dirty="0" smtClean="0">
                <a:solidFill>
                  <a:srgbClr val="000000"/>
                </a:solidFill>
              </a:rPr>
              <a:t>26</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0"/>
            <a:ext cx="9144000" cy="990600"/>
          </a:xfrm>
          <a:prstGeom prst="rect">
            <a:avLst/>
          </a:prstGeom>
        </p:spPr>
        <p:txBody>
          <a:bodyPr/>
          <a:lstStyle/>
          <a:p>
            <a:r>
              <a:rPr lang="en-US" sz="3600" dirty="0">
                <a:solidFill>
                  <a:srgbClr val="23010C"/>
                </a:solidFill>
              </a:rPr>
              <a:t>Tons CO2 Emissions </a:t>
            </a:r>
            <a:r>
              <a:rPr lang="en-US" sz="3600" dirty="0" smtClean="0">
                <a:solidFill>
                  <a:srgbClr val="23010C"/>
                </a:solidFill>
              </a:rPr>
              <a:t>per Capita per Year Compared – Consumption Based</a:t>
            </a:r>
            <a:endParaRPr lang="en-US" sz="3600" dirty="0">
              <a:solidFill>
                <a:srgbClr val="23010C"/>
              </a:solidFill>
            </a:endParaRPr>
          </a:p>
        </p:txBody>
      </p:sp>
      <p:graphicFrame>
        <p:nvGraphicFramePr>
          <p:cNvPr id="8" name="Object 2"/>
          <p:cNvGraphicFramePr>
            <a:graphicFrameLocks noGrp="1" noChangeAspect="1"/>
          </p:cNvGraphicFramePr>
          <p:nvPr>
            <p:ph type="chart" idx="4294967295"/>
          </p:nvPr>
        </p:nvGraphicFramePr>
        <p:xfrm>
          <a:off x="209551" y="965200"/>
          <a:ext cx="8934450" cy="4978400"/>
        </p:xfrm>
        <a:graphic>
          <a:graphicData uri="http://schemas.openxmlformats.org/drawingml/2006/chart">
            <c:chart xmlns:c="http://schemas.openxmlformats.org/drawingml/2006/chart" xmlns:r="http://schemas.openxmlformats.org/officeDocument/2006/relationships" r:id="rId3"/>
          </a:graphicData>
        </a:graphic>
      </p:graphicFrame>
      <p:sp>
        <p:nvSpPr>
          <p:cNvPr id="40964" name="Text Box 4"/>
          <p:cNvSpPr txBox="1">
            <a:spLocks noChangeArrowheads="1"/>
          </p:cNvSpPr>
          <p:nvPr/>
        </p:nvSpPr>
        <p:spPr bwMode="auto">
          <a:xfrm>
            <a:off x="0" y="6096000"/>
            <a:ext cx="9144000" cy="366713"/>
          </a:xfrm>
          <a:prstGeom prst="rect">
            <a:avLst/>
          </a:prstGeom>
          <a:noFill/>
          <a:ln w="9525">
            <a:noFill/>
            <a:miter lim="800000"/>
            <a:headEnd/>
            <a:tailEnd/>
          </a:ln>
          <a:effectLst/>
        </p:spPr>
        <p:txBody>
          <a:bodyPr>
            <a:spAutoFit/>
          </a:bodyPr>
          <a:lstStyle/>
          <a:p>
            <a:pPr>
              <a:spcBef>
                <a:spcPct val="50000"/>
              </a:spcBef>
            </a:pPr>
            <a:endParaRPr lang="en-US" smtClean="0">
              <a:solidFill>
                <a:srgbClr val="000000"/>
              </a:solidFill>
            </a:endParaRPr>
          </a:p>
        </p:txBody>
      </p:sp>
      <p:sp>
        <p:nvSpPr>
          <p:cNvPr id="40965" name="Text Box 5"/>
          <p:cNvSpPr txBox="1">
            <a:spLocks noChangeArrowheads="1"/>
          </p:cNvSpPr>
          <p:nvPr/>
        </p:nvSpPr>
        <p:spPr bwMode="auto">
          <a:xfrm>
            <a:off x="0" y="6096001"/>
            <a:ext cx="9144000" cy="1061829"/>
          </a:xfrm>
          <a:prstGeom prst="rect">
            <a:avLst/>
          </a:prstGeom>
          <a:noFill/>
          <a:ln w="9525">
            <a:noFill/>
            <a:miter lim="800000"/>
            <a:headEnd/>
            <a:tailEnd/>
          </a:ln>
          <a:effectLst/>
        </p:spPr>
        <p:txBody>
          <a:bodyPr wrap="square">
            <a:spAutoFit/>
          </a:bodyPr>
          <a:lstStyle/>
          <a:p>
            <a:pPr>
              <a:spcBef>
                <a:spcPts val="0"/>
              </a:spcBef>
            </a:pPr>
            <a:r>
              <a:rPr lang="en-US" sz="1200" dirty="0" smtClean="0">
                <a:solidFill>
                  <a:srgbClr val="000000"/>
                </a:solidFill>
              </a:rPr>
              <a:t>Emissions: Tons CO2/capita  World Resources Institute (</a:t>
            </a:r>
            <a:r>
              <a:rPr lang="en-US" sz="1200" dirty="0" err="1" smtClean="0">
                <a:solidFill>
                  <a:srgbClr val="000000"/>
                </a:solidFill>
              </a:rPr>
              <a:t>Source:Nationmaster</a:t>
            </a:r>
            <a:r>
              <a:rPr lang="en-US" sz="1200" dirty="0" smtClean="0">
                <a:solidFill>
                  <a:srgbClr val="000000"/>
                </a:solidFill>
              </a:rPr>
              <a:t>)</a:t>
            </a:r>
          </a:p>
          <a:p>
            <a:pPr>
              <a:spcBef>
                <a:spcPts val="0"/>
              </a:spcBef>
            </a:pPr>
            <a:r>
              <a:rPr lang="en-US" sz="1200" dirty="0" smtClean="0">
                <a:solidFill>
                  <a:srgbClr val="000000"/>
                </a:solidFill>
              </a:rPr>
              <a:t>Sustainable estimate range, multiple sources:  PI citations on </a:t>
            </a:r>
            <a:r>
              <a:rPr lang="en-US" sz="1200" dirty="0" smtClean="0">
                <a:solidFill>
                  <a:srgbClr val="000000"/>
                </a:solidFill>
              </a:rPr>
              <a:t>file</a:t>
            </a:r>
          </a:p>
          <a:p>
            <a:pPr>
              <a:spcBef>
                <a:spcPts val="0"/>
              </a:spcBef>
            </a:pPr>
            <a:r>
              <a:rPr lang="en-US" sz="1200" dirty="0" smtClean="0">
                <a:solidFill>
                  <a:srgbClr val="000000"/>
                </a:solidFill>
              </a:rPr>
              <a:t>Import – Export Emissions</a:t>
            </a:r>
            <a:r>
              <a:rPr lang="en-US" sz="1200" dirty="0" smtClean="0">
                <a:solidFill>
                  <a:srgbClr val="000000"/>
                </a:solidFill>
              </a:rPr>
              <a:t>: https://carnegiescience.edu/news/carbon_emissions_outsourced_developing_countries</a:t>
            </a:r>
            <a:endParaRPr lang="en-US" sz="1200" dirty="0" smtClean="0">
              <a:solidFill>
                <a:srgbClr val="000000"/>
              </a:solidFill>
            </a:endParaRPr>
          </a:p>
          <a:p>
            <a:pPr>
              <a:spcBef>
                <a:spcPct val="50000"/>
              </a:spcBef>
            </a:pPr>
            <a:endParaRPr lang="en-US" dirty="0" smtClean="0">
              <a:solidFill>
                <a:srgbClr val="000000"/>
              </a:solidFill>
            </a:endParaRPr>
          </a:p>
        </p:txBody>
      </p:sp>
      <p:sp>
        <p:nvSpPr>
          <p:cNvPr id="12" name="TextBox 11"/>
          <p:cNvSpPr txBox="1"/>
          <p:nvPr/>
        </p:nvSpPr>
        <p:spPr>
          <a:xfrm>
            <a:off x="1752600" y="2400300"/>
            <a:ext cx="1085850" cy="923330"/>
          </a:xfrm>
          <a:prstGeom prst="rect">
            <a:avLst/>
          </a:prstGeom>
          <a:noFill/>
          <a:ln>
            <a:noFill/>
          </a:ln>
        </p:spPr>
        <p:txBody>
          <a:bodyPr wrap="square" rtlCol="0">
            <a:spAutoFit/>
          </a:bodyPr>
          <a:lstStyle/>
          <a:p>
            <a:pPr algn="ctr"/>
            <a:r>
              <a:rPr lang="en-US" b="1" dirty="0" smtClean="0">
                <a:solidFill>
                  <a:schemeClr val="bg1"/>
                </a:solidFill>
              </a:rPr>
              <a:t>19.7</a:t>
            </a:r>
            <a:r>
              <a:rPr lang="en-US" dirty="0" smtClean="0">
                <a:solidFill>
                  <a:schemeClr val="bg1"/>
                </a:solidFill>
              </a:rPr>
              <a:t> t </a:t>
            </a:r>
          </a:p>
          <a:p>
            <a:pPr algn="ctr"/>
            <a:r>
              <a:rPr lang="en-US" dirty="0" smtClean="0">
                <a:solidFill>
                  <a:schemeClr val="bg1"/>
                </a:solidFill>
              </a:rPr>
              <a:t>with imports</a:t>
            </a:r>
            <a:endParaRPr lang="en-US" dirty="0">
              <a:solidFill>
                <a:schemeClr val="bg1"/>
              </a:solidFill>
            </a:endParaRPr>
          </a:p>
        </p:txBody>
      </p:sp>
      <p:sp>
        <p:nvSpPr>
          <p:cNvPr id="14" name="TextBox 13"/>
          <p:cNvSpPr txBox="1"/>
          <p:nvPr/>
        </p:nvSpPr>
        <p:spPr>
          <a:xfrm>
            <a:off x="4343400" y="4457700"/>
            <a:ext cx="952500" cy="923330"/>
          </a:xfrm>
          <a:prstGeom prst="rect">
            <a:avLst/>
          </a:prstGeom>
          <a:noFill/>
        </p:spPr>
        <p:txBody>
          <a:bodyPr wrap="square" rtlCol="0">
            <a:spAutoFit/>
          </a:bodyPr>
          <a:lstStyle/>
          <a:p>
            <a:pPr algn="ctr"/>
            <a:r>
              <a:rPr lang="en-US" b="1" dirty="0" smtClean="0">
                <a:solidFill>
                  <a:schemeClr val="bg1"/>
                </a:solidFill>
              </a:rPr>
              <a:t>5.2 t </a:t>
            </a:r>
            <a:r>
              <a:rPr lang="en-US" dirty="0" smtClean="0">
                <a:solidFill>
                  <a:schemeClr val="bg1"/>
                </a:solidFill>
              </a:rPr>
              <a:t> </a:t>
            </a:r>
          </a:p>
          <a:p>
            <a:pPr algn="ctr"/>
            <a:r>
              <a:rPr lang="en-US" dirty="0" err="1" smtClean="0">
                <a:solidFill>
                  <a:schemeClr val="bg1"/>
                </a:solidFill>
              </a:rPr>
              <a:t>w.o</a:t>
            </a:r>
            <a:r>
              <a:rPr lang="en-US" dirty="0" smtClean="0">
                <a:solidFill>
                  <a:schemeClr val="bg1"/>
                </a:solidFill>
              </a:rPr>
              <a:t> </a:t>
            </a:r>
          </a:p>
          <a:p>
            <a:pPr algn="ctr"/>
            <a:r>
              <a:rPr lang="en-US" dirty="0" smtClean="0">
                <a:solidFill>
                  <a:schemeClr val="bg1"/>
                </a:solidFill>
              </a:rPr>
              <a:t>e</a:t>
            </a:r>
            <a:r>
              <a:rPr lang="en-US" dirty="0" smtClean="0">
                <a:solidFill>
                  <a:schemeClr val="bg1"/>
                </a:solidFill>
              </a:rPr>
              <a:t>x</a:t>
            </a:r>
            <a:r>
              <a:rPr lang="en-US" dirty="0" smtClean="0">
                <a:solidFill>
                  <a:schemeClr val="bg1"/>
                </a:solidFill>
              </a:rPr>
              <a:t>ports</a:t>
            </a:r>
            <a:endParaRPr lang="en-US" dirty="0">
              <a:solidFill>
                <a:schemeClr val="bg1"/>
              </a:solidFill>
            </a:endParaRPr>
          </a:p>
        </p:txBody>
      </p:sp>
      <p:sp>
        <p:nvSpPr>
          <p:cNvPr id="15" name="Freeform 14"/>
          <p:cNvSpPr/>
          <p:nvPr/>
        </p:nvSpPr>
        <p:spPr>
          <a:xfrm>
            <a:off x="2838450" y="1638300"/>
            <a:ext cx="1390650" cy="2324100"/>
          </a:xfrm>
          <a:custGeom>
            <a:avLst/>
            <a:gdLst>
              <a:gd name="connsiteX0" fmla="*/ 1143000 w 1143000"/>
              <a:gd name="connsiteY0" fmla="*/ 1828800 h 1828800"/>
              <a:gd name="connsiteX1" fmla="*/ 666750 w 1143000"/>
              <a:gd name="connsiteY1" fmla="*/ 1485900 h 1828800"/>
              <a:gd name="connsiteX2" fmla="*/ 571500 w 1143000"/>
              <a:gd name="connsiteY2" fmla="*/ 342900 h 1828800"/>
              <a:gd name="connsiteX3" fmla="*/ 0 w 1143000"/>
              <a:gd name="connsiteY3" fmla="*/ 0 h 1828800"/>
              <a:gd name="connsiteX4" fmla="*/ 0 w 1143000"/>
              <a:gd name="connsiteY4" fmla="*/ 0 h 1828800"/>
              <a:gd name="connsiteX5" fmla="*/ 0 w 11430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 h="1828800">
                <a:moveTo>
                  <a:pt x="1143000" y="1828800"/>
                </a:moveTo>
                <a:cubicBezTo>
                  <a:pt x="952500" y="1781175"/>
                  <a:pt x="762000" y="1733550"/>
                  <a:pt x="666750" y="1485900"/>
                </a:cubicBezTo>
                <a:cubicBezTo>
                  <a:pt x="571500" y="1238250"/>
                  <a:pt x="682625" y="590550"/>
                  <a:pt x="571500" y="342900"/>
                </a:cubicBezTo>
                <a:cubicBezTo>
                  <a:pt x="460375" y="95250"/>
                  <a:pt x="0" y="0"/>
                  <a:pt x="0" y="0"/>
                </a:cubicBezTo>
                <a:lnTo>
                  <a:pt x="0" y="0"/>
                </a:lnTo>
                <a:lnTo>
                  <a:pt x="0" y="0"/>
                </a:lnTo>
              </a:path>
            </a:pathLst>
          </a:cu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lide Number Placeholder 16"/>
          <p:cNvSpPr>
            <a:spLocks noGrp="1"/>
          </p:cNvSpPr>
          <p:nvPr>
            <p:ph type="sldNum" sz="quarter" idx="12"/>
          </p:nvPr>
        </p:nvSpPr>
        <p:spPr>
          <a:xfrm>
            <a:off x="-304800" y="0"/>
            <a:ext cx="762000" cy="476250"/>
          </a:xfrm>
        </p:spPr>
        <p:txBody>
          <a:bodyPr/>
          <a:lstStyle/>
          <a:p>
            <a:fld id="{DFF9FAA8-73A7-456C-875A-04441A88C85D}" type="slidenum">
              <a:rPr lang="en-US" smtClean="0">
                <a:solidFill>
                  <a:srgbClr val="000000"/>
                </a:solidFill>
              </a:rPr>
              <a:pPr/>
              <a:t>28</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idx="4294967295"/>
          </p:nvPr>
        </p:nvSpPr>
        <p:spPr>
          <a:xfrm>
            <a:off x="0" y="0"/>
            <a:ext cx="9144000" cy="1143000"/>
          </a:xfrm>
          <a:solidFill>
            <a:prstClr val="white"/>
          </a:solidFill>
        </p:spPr>
        <p:txBody>
          <a:bodyPr/>
          <a:lstStyle/>
          <a:p>
            <a:r>
              <a:rPr lang="en-US" sz="4000" dirty="0"/>
              <a:t>Income/Emissions/Life Satisfaction</a:t>
            </a:r>
            <a:br>
              <a:rPr lang="en-US" sz="4000" dirty="0"/>
            </a:br>
            <a:r>
              <a:rPr lang="en-US" sz="4000" dirty="0"/>
              <a:t>Four Nations &amp; Oregon Compared</a:t>
            </a:r>
          </a:p>
        </p:txBody>
      </p:sp>
      <p:graphicFrame>
        <p:nvGraphicFramePr>
          <p:cNvPr id="9" name="Object 2"/>
          <p:cNvGraphicFramePr>
            <a:graphicFrameLocks noGrp="1" noChangeAspect="1"/>
          </p:cNvGraphicFramePr>
          <p:nvPr>
            <p:ph type="chart" idx="4294967295"/>
          </p:nvPr>
        </p:nvGraphicFramePr>
        <p:xfrm>
          <a:off x="231775" y="1219200"/>
          <a:ext cx="8912225"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37572" name="Text Box 4"/>
          <p:cNvSpPr txBox="1">
            <a:spLocks noChangeArrowheads="1"/>
          </p:cNvSpPr>
          <p:nvPr/>
        </p:nvSpPr>
        <p:spPr bwMode="auto">
          <a:xfrm>
            <a:off x="0" y="6096000"/>
            <a:ext cx="9144000" cy="366713"/>
          </a:xfrm>
          <a:prstGeom prst="rect">
            <a:avLst/>
          </a:prstGeom>
          <a:noFill/>
          <a:ln w="9525">
            <a:noFill/>
            <a:miter lim="800000"/>
            <a:headEnd/>
            <a:tailEnd/>
          </a:ln>
          <a:effectLst/>
        </p:spPr>
        <p:txBody>
          <a:bodyPr>
            <a:spAutoFit/>
          </a:bodyPr>
          <a:lstStyle/>
          <a:p>
            <a:pPr>
              <a:spcBef>
                <a:spcPct val="50000"/>
              </a:spcBef>
            </a:pPr>
            <a:endParaRPr lang="en-US" smtClean="0">
              <a:solidFill>
                <a:srgbClr val="000000"/>
              </a:solidFill>
            </a:endParaRPr>
          </a:p>
        </p:txBody>
      </p:sp>
      <p:sp>
        <p:nvSpPr>
          <p:cNvPr id="237573" name="Text Box 5"/>
          <p:cNvSpPr txBox="1">
            <a:spLocks noChangeArrowheads="1"/>
          </p:cNvSpPr>
          <p:nvPr/>
        </p:nvSpPr>
        <p:spPr bwMode="auto">
          <a:xfrm>
            <a:off x="0" y="6172200"/>
            <a:ext cx="9144000" cy="646331"/>
          </a:xfrm>
          <a:prstGeom prst="rect">
            <a:avLst/>
          </a:prstGeom>
          <a:noFill/>
          <a:ln w="9525">
            <a:noFill/>
            <a:miter lim="800000"/>
            <a:headEnd/>
            <a:tailEnd/>
          </a:ln>
          <a:effectLst/>
        </p:spPr>
        <p:txBody>
          <a:bodyPr wrap="square">
            <a:spAutoFit/>
          </a:bodyPr>
          <a:lstStyle/>
          <a:p>
            <a:pPr>
              <a:spcBef>
                <a:spcPts val="0"/>
              </a:spcBef>
            </a:pPr>
            <a:r>
              <a:rPr lang="en-US" sz="1200" dirty="0" smtClean="0">
                <a:solidFill>
                  <a:srgbClr val="000000"/>
                </a:solidFill>
              </a:rPr>
              <a:t>Income:  Per Capita  World Bank </a:t>
            </a:r>
            <a:r>
              <a:rPr lang="en-US" sz="1200" dirty="0" smtClean="0">
                <a:solidFill>
                  <a:srgbClr val="000000"/>
                </a:solidFill>
              </a:rPr>
              <a:t>2013estimate </a:t>
            </a:r>
            <a:r>
              <a:rPr lang="en-US" sz="1200" dirty="0" smtClean="0">
                <a:solidFill>
                  <a:srgbClr val="000000"/>
                </a:solidFill>
              </a:rPr>
              <a:t>(Atlas </a:t>
            </a:r>
            <a:r>
              <a:rPr lang="en-US" sz="1200" dirty="0" smtClean="0">
                <a:solidFill>
                  <a:srgbClr val="000000"/>
                </a:solidFill>
              </a:rPr>
              <a:t>Method), Oregon: US Bureau of Economic Analysis</a:t>
            </a:r>
            <a:endParaRPr lang="en-US" sz="1200" dirty="0" smtClean="0">
              <a:solidFill>
                <a:srgbClr val="000000"/>
              </a:solidFill>
            </a:endParaRPr>
          </a:p>
          <a:p>
            <a:pPr>
              <a:spcBef>
                <a:spcPts val="0"/>
              </a:spcBef>
            </a:pPr>
            <a:r>
              <a:rPr lang="en-US" sz="1200" dirty="0" smtClean="0">
                <a:solidFill>
                  <a:srgbClr val="000000"/>
                </a:solidFill>
              </a:rPr>
              <a:t>Emissions: Tons </a:t>
            </a:r>
            <a:r>
              <a:rPr lang="en-US" sz="1200" dirty="0" smtClean="0">
                <a:solidFill>
                  <a:srgbClr val="000000"/>
                </a:solidFill>
              </a:rPr>
              <a:t>CO2/capita 2012  </a:t>
            </a:r>
            <a:r>
              <a:rPr lang="en-US" sz="1200" dirty="0" smtClean="0">
                <a:solidFill>
                  <a:srgbClr val="000000"/>
                </a:solidFill>
              </a:rPr>
              <a:t>World </a:t>
            </a:r>
            <a:r>
              <a:rPr lang="en-US" sz="1200" dirty="0" smtClean="0">
                <a:solidFill>
                  <a:srgbClr val="000000"/>
                </a:solidFill>
              </a:rPr>
              <a:t>Bank &amp; EPA for Oregon</a:t>
            </a:r>
            <a:endParaRPr lang="en-US" sz="1200" dirty="0" smtClean="0">
              <a:solidFill>
                <a:srgbClr val="000000"/>
              </a:solidFill>
            </a:endParaRPr>
          </a:p>
          <a:p>
            <a:pPr>
              <a:spcBef>
                <a:spcPts val="0"/>
              </a:spcBef>
            </a:pPr>
            <a:r>
              <a:rPr lang="en-US" sz="1200" dirty="0" smtClean="0">
                <a:solidFill>
                  <a:srgbClr val="000000"/>
                </a:solidFill>
              </a:rPr>
              <a:t>Life Satisfaction::  Life Satisfaction Index Gallup World Survey 2008 (Source: Happiness Foundation</a:t>
            </a:r>
            <a:r>
              <a:rPr lang="en-US" sz="1200" dirty="0" smtClean="0">
                <a:solidFill>
                  <a:srgbClr val="000000"/>
                </a:solidFill>
              </a:rPr>
              <a:t>); Oregon PI Dec 09 </a:t>
            </a:r>
            <a:endParaRPr lang="en-US" sz="1200" dirty="0" smtClean="0">
              <a:solidFill>
                <a:srgbClr val="000000"/>
              </a:solidFill>
            </a:endParaRPr>
          </a:p>
        </p:txBody>
      </p:sp>
      <p:sp>
        <p:nvSpPr>
          <p:cNvPr id="10" name="Slide Number Placeholder 9"/>
          <p:cNvSpPr>
            <a:spLocks noGrp="1"/>
          </p:cNvSpPr>
          <p:nvPr>
            <p:ph type="sldNum" sz="quarter" idx="12"/>
          </p:nvPr>
        </p:nvSpPr>
        <p:spPr/>
        <p:txBody>
          <a:bodyPr/>
          <a:lstStyle/>
          <a:p>
            <a:fld id="{A85A4DA7-54F4-4D34-950D-97AB1DA404C7}"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602" name="Picture 2" descr="https://encrypted-tbn3.gstatic.com/images?q=tbn:ANd9GcSxqe8t1MoPeGFmBkPRPsS1DoZw0CiMNSKWo-RZLeF3jtUcuZjgQw"/>
          <p:cNvPicPr>
            <a:picLocks noChangeAspect="1" noChangeArrowheads="1"/>
          </p:cNvPicPr>
          <p:nvPr/>
        </p:nvPicPr>
        <p:blipFill>
          <a:blip r:embed="rId2" cstate="print"/>
          <a:srcRect/>
          <a:stretch>
            <a:fillRect/>
          </a:stretch>
        </p:blipFill>
        <p:spPr bwMode="auto">
          <a:xfrm>
            <a:off x="-122030" y="-365126"/>
            <a:ext cx="9266030" cy="7223126"/>
          </a:xfrm>
          <a:prstGeom prst="rect">
            <a:avLst/>
          </a:prstGeom>
          <a:noFill/>
        </p:spPr>
      </p:pic>
      <p:sp>
        <p:nvSpPr>
          <p:cNvPr id="5" name="TextBox 4"/>
          <p:cNvSpPr txBox="1"/>
          <p:nvPr/>
        </p:nvSpPr>
        <p:spPr>
          <a:xfrm>
            <a:off x="-228600" y="0"/>
            <a:ext cx="9372600" cy="1754326"/>
          </a:xfrm>
          <a:prstGeom prst="rect">
            <a:avLst/>
          </a:prstGeom>
          <a:noFill/>
        </p:spPr>
        <p:txBody>
          <a:bodyPr wrap="square" rtlCol="0">
            <a:spAutoFit/>
          </a:bodyPr>
          <a:lstStyle/>
          <a:p>
            <a:pPr algn="ctr"/>
            <a:r>
              <a:rPr lang="en-US" sz="5400" b="1" dirty="0" smtClean="0">
                <a:solidFill>
                  <a:schemeClr val="bg1"/>
                </a:solidFill>
              </a:rPr>
              <a:t>IS GLOBAL WARMING A HOAX?</a:t>
            </a:r>
            <a:endParaRPr lang="en-US" sz="5400" b="1" dirty="0">
              <a:solidFill>
                <a:schemeClr val="bg1"/>
              </a:solidFill>
            </a:endParaRPr>
          </a:p>
        </p:txBody>
      </p:sp>
      <p:sp>
        <p:nvSpPr>
          <p:cNvPr id="6" name="Slide Number Placeholder 5"/>
          <p:cNvSpPr>
            <a:spLocks noGrp="1"/>
          </p:cNvSpPr>
          <p:nvPr>
            <p:ph type="sldNum" sz="quarter" idx="12"/>
          </p:nvPr>
        </p:nvSpPr>
        <p:spPr/>
        <p:txBody>
          <a:bodyPr/>
          <a:lstStyle/>
          <a:p>
            <a:pPr>
              <a:defRPr/>
            </a:pPr>
            <a:fld id="{D8B555DC-1059-402C-A116-412289C90026}"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visualeconsite.s3.amazonaws.com/wp-content/uploads/2011/03/RealGDPperCapita.png"/>
          <p:cNvPicPr>
            <a:picLocks noChangeAspect="1" noChangeArrowheads="1"/>
          </p:cNvPicPr>
          <p:nvPr/>
        </p:nvPicPr>
        <p:blipFill>
          <a:blip r:embed="rId3" cstate="print"/>
          <a:srcRect/>
          <a:stretch>
            <a:fillRect/>
          </a:stretch>
        </p:blipFill>
        <p:spPr bwMode="auto">
          <a:xfrm>
            <a:off x="152400" y="290593"/>
            <a:ext cx="8991600" cy="6567407"/>
          </a:xfrm>
          <a:prstGeom prst="rect">
            <a:avLst/>
          </a:prstGeom>
          <a:noFill/>
        </p:spPr>
      </p:pic>
      <p:sp>
        <p:nvSpPr>
          <p:cNvPr id="15363" name="Line 3"/>
          <p:cNvSpPr>
            <a:spLocks noChangeShapeType="1"/>
          </p:cNvSpPr>
          <p:nvPr/>
        </p:nvSpPr>
        <p:spPr bwMode="auto">
          <a:xfrm>
            <a:off x="3810000" y="4800600"/>
            <a:ext cx="609600" cy="381000"/>
          </a:xfrm>
          <a:prstGeom prst="line">
            <a:avLst/>
          </a:prstGeom>
          <a:noFill/>
          <a:ln w="57150">
            <a:solidFill>
              <a:srgbClr val="FF3300"/>
            </a:solidFill>
            <a:round/>
            <a:headEnd/>
            <a:tailEnd type="triangle" w="med" len="med"/>
          </a:ln>
          <a:effectLst/>
        </p:spPr>
        <p:txBody>
          <a:bodyPr/>
          <a:lstStyle/>
          <a:p>
            <a:endParaRPr lang="en-US"/>
          </a:p>
        </p:txBody>
      </p:sp>
      <p:sp>
        <p:nvSpPr>
          <p:cNvPr id="15364" name="Line 4"/>
          <p:cNvSpPr>
            <a:spLocks noChangeShapeType="1"/>
          </p:cNvSpPr>
          <p:nvPr/>
        </p:nvSpPr>
        <p:spPr bwMode="auto">
          <a:xfrm>
            <a:off x="8229600" y="1219200"/>
            <a:ext cx="609600" cy="304800"/>
          </a:xfrm>
          <a:prstGeom prst="line">
            <a:avLst/>
          </a:prstGeom>
          <a:noFill/>
          <a:ln w="57150">
            <a:solidFill>
              <a:srgbClr val="FF3300"/>
            </a:solidFill>
            <a:round/>
            <a:headEnd/>
            <a:tailEnd type="triangle" w="med" len="med"/>
          </a:ln>
          <a:effectLst/>
        </p:spPr>
        <p:txBody>
          <a:bodyPr/>
          <a:lstStyle/>
          <a:p>
            <a:endParaRPr lang="en-US"/>
          </a:p>
        </p:txBody>
      </p:sp>
      <p:sp>
        <p:nvSpPr>
          <p:cNvPr id="15365" name="Text Box 5"/>
          <p:cNvSpPr txBox="1">
            <a:spLocks noChangeArrowheads="1"/>
          </p:cNvSpPr>
          <p:nvPr/>
        </p:nvSpPr>
        <p:spPr bwMode="auto">
          <a:xfrm>
            <a:off x="1295400" y="4602162"/>
            <a:ext cx="2514600" cy="396875"/>
          </a:xfrm>
          <a:prstGeom prst="rect">
            <a:avLst/>
          </a:prstGeom>
          <a:noFill/>
          <a:ln w="9525">
            <a:noFill/>
            <a:miter lim="800000"/>
            <a:headEnd/>
            <a:tailEnd/>
          </a:ln>
          <a:effectLst/>
        </p:spPr>
        <p:txBody>
          <a:bodyPr>
            <a:spAutoFit/>
          </a:bodyPr>
          <a:lstStyle/>
          <a:p>
            <a:pPr algn="l">
              <a:spcBef>
                <a:spcPct val="50000"/>
              </a:spcBef>
            </a:pPr>
            <a:r>
              <a:rPr lang="en-US" sz="2000" b="1" dirty="0">
                <a:solidFill>
                  <a:srgbClr val="FF3300"/>
                </a:solidFill>
              </a:rPr>
              <a:t>COSTA RICA</a:t>
            </a:r>
            <a:r>
              <a:rPr lang="en-US" sz="2000" dirty="0">
                <a:solidFill>
                  <a:srgbClr val="FF3300"/>
                </a:solidFill>
              </a:rPr>
              <a:t> </a:t>
            </a:r>
            <a:r>
              <a:rPr lang="en-US" sz="2000" b="1" dirty="0">
                <a:solidFill>
                  <a:srgbClr val="FF3300"/>
                </a:solidFill>
              </a:rPr>
              <a:t>NOW</a:t>
            </a:r>
          </a:p>
        </p:txBody>
      </p:sp>
      <p:sp>
        <p:nvSpPr>
          <p:cNvPr id="15366" name="Text Box 6"/>
          <p:cNvSpPr txBox="1">
            <a:spLocks noChangeArrowheads="1"/>
          </p:cNvSpPr>
          <p:nvPr/>
        </p:nvSpPr>
        <p:spPr bwMode="auto">
          <a:xfrm>
            <a:off x="6858000" y="914400"/>
            <a:ext cx="1600200" cy="396875"/>
          </a:xfrm>
          <a:prstGeom prst="rect">
            <a:avLst/>
          </a:prstGeom>
          <a:noFill/>
          <a:ln w="9525">
            <a:noFill/>
            <a:miter lim="800000"/>
            <a:headEnd/>
            <a:tailEnd/>
          </a:ln>
          <a:effectLst/>
        </p:spPr>
        <p:txBody>
          <a:bodyPr>
            <a:spAutoFit/>
          </a:bodyPr>
          <a:lstStyle/>
          <a:p>
            <a:pPr algn="l">
              <a:spcBef>
                <a:spcPct val="50000"/>
              </a:spcBef>
            </a:pPr>
            <a:r>
              <a:rPr lang="en-US" sz="2000" b="1">
                <a:solidFill>
                  <a:srgbClr val="FF3300"/>
                </a:solidFill>
              </a:rPr>
              <a:t>USA NOW</a:t>
            </a:r>
          </a:p>
        </p:txBody>
      </p:sp>
      <p:sp>
        <p:nvSpPr>
          <p:cNvPr id="15370" name="Line 10"/>
          <p:cNvSpPr>
            <a:spLocks noChangeShapeType="1"/>
          </p:cNvSpPr>
          <p:nvPr/>
        </p:nvSpPr>
        <p:spPr bwMode="auto">
          <a:xfrm flipV="1">
            <a:off x="8686800" y="1524000"/>
            <a:ext cx="152400" cy="304800"/>
          </a:xfrm>
          <a:prstGeom prst="line">
            <a:avLst/>
          </a:prstGeom>
          <a:noFill/>
          <a:ln w="28575">
            <a:solidFill>
              <a:schemeClr val="tx1"/>
            </a:solidFill>
            <a:round/>
            <a:headEnd/>
            <a:tailEnd/>
          </a:ln>
          <a:effectLst/>
        </p:spPr>
        <p:txBody>
          <a:bodyPr/>
          <a:lstStyle/>
          <a:p>
            <a:endParaRPr lang="en-US"/>
          </a:p>
        </p:txBody>
      </p:sp>
      <p:sp>
        <p:nvSpPr>
          <p:cNvPr id="9" name="TextBox 8"/>
          <p:cNvSpPr txBox="1"/>
          <p:nvPr/>
        </p:nvSpPr>
        <p:spPr>
          <a:xfrm>
            <a:off x="0" y="0"/>
            <a:ext cx="590550" cy="369332"/>
          </a:xfrm>
          <a:prstGeom prst="rect">
            <a:avLst/>
          </a:prstGeom>
          <a:noFill/>
        </p:spPr>
        <p:txBody>
          <a:bodyPr wrap="square" rtlCol="0">
            <a:spAutoFit/>
          </a:bodyPr>
          <a:lstStyle/>
          <a:p>
            <a:r>
              <a:rPr lang="en-US" dirty="0" smtClean="0"/>
              <a:t>29</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28600"/>
            <a:ext cx="9144000" cy="1219200"/>
          </a:xfrm>
        </p:spPr>
        <p:txBody>
          <a:bodyPr/>
          <a:lstStyle/>
          <a:p>
            <a:r>
              <a:rPr lang="en-US" sz="4000" dirty="0"/>
              <a:t/>
            </a:r>
            <a:br>
              <a:rPr lang="en-US" sz="4000" dirty="0"/>
            </a:br>
            <a:r>
              <a:rPr lang="en-US" sz="4000" dirty="0" smtClean="0"/>
              <a:t>Thinking it through:</a:t>
            </a:r>
            <a:r>
              <a:rPr lang="en-US" sz="4000" dirty="0"/>
              <a:t/>
            </a:r>
            <a:br>
              <a:rPr lang="en-US" sz="4000" dirty="0"/>
            </a:br>
            <a:r>
              <a:rPr lang="en-US" sz="4000" dirty="0"/>
              <a:t> </a:t>
            </a:r>
          </a:p>
        </p:txBody>
      </p:sp>
      <p:sp>
        <p:nvSpPr>
          <p:cNvPr id="17411" name="Rectangle 3"/>
          <p:cNvSpPr>
            <a:spLocks noGrp="1" noChangeArrowheads="1"/>
          </p:cNvSpPr>
          <p:nvPr>
            <p:ph type="body" idx="1"/>
          </p:nvPr>
        </p:nvSpPr>
        <p:spPr>
          <a:xfrm>
            <a:off x="0" y="838200"/>
            <a:ext cx="9144000" cy="6019800"/>
          </a:xfrm>
        </p:spPr>
        <p:txBody>
          <a:bodyPr/>
          <a:lstStyle/>
          <a:p>
            <a:r>
              <a:rPr lang="en-US" dirty="0" smtClean="0"/>
              <a:t>Push for Policy</a:t>
            </a:r>
          </a:p>
          <a:p>
            <a:r>
              <a:rPr lang="en-US" dirty="0" smtClean="0"/>
              <a:t>Live simply by being thoughtful, using less</a:t>
            </a:r>
          </a:p>
          <a:p>
            <a:pPr lvl="1">
              <a:buFont typeface="Wingdings" pitchFamily="2" charset="2"/>
              <a:buChar char="Ø"/>
            </a:pPr>
            <a:r>
              <a:rPr lang="en-US" dirty="0" smtClean="0"/>
              <a:t>Less money  (correlation money = emissions)</a:t>
            </a:r>
          </a:p>
          <a:p>
            <a:pPr lvl="1">
              <a:buFont typeface="Wingdings" pitchFamily="2" charset="2"/>
              <a:buChar char="Ø"/>
            </a:pPr>
            <a:r>
              <a:rPr lang="en-US" dirty="0" smtClean="0"/>
              <a:t>Less house</a:t>
            </a:r>
          </a:p>
          <a:p>
            <a:pPr lvl="1">
              <a:buFont typeface="Wingdings" pitchFamily="2" charset="2"/>
              <a:buChar char="Ø"/>
            </a:pPr>
            <a:r>
              <a:rPr lang="en-US" dirty="0" smtClean="0"/>
              <a:t>Less travel  (air travel emits carbon)</a:t>
            </a:r>
          </a:p>
          <a:p>
            <a:pPr>
              <a:buFont typeface="Arial" pitchFamily="34" charset="0"/>
              <a:buChar char="•"/>
            </a:pPr>
            <a:r>
              <a:rPr lang="en-US" dirty="0" smtClean="0"/>
              <a:t>Know your emissions: </a:t>
            </a:r>
            <a:r>
              <a:rPr lang="en-US" sz="2800" dirty="0" smtClean="0"/>
              <a:t>“Oregon Carbon Calculator”</a:t>
            </a:r>
            <a:endParaRPr lang="en-US" sz="2800" dirty="0" smtClean="0"/>
          </a:p>
          <a:p>
            <a:r>
              <a:rPr lang="en-US" dirty="0" smtClean="0"/>
              <a:t>Think Globally, act locally</a:t>
            </a:r>
          </a:p>
          <a:p>
            <a:pPr lvl="1">
              <a:buFont typeface="Wingdings" pitchFamily="2" charset="2"/>
              <a:buChar char="Ø"/>
            </a:pPr>
            <a:r>
              <a:rPr lang="en-US" dirty="0" smtClean="0"/>
              <a:t>World citizenship</a:t>
            </a:r>
          </a:p>
          <a:p>
            <a:pPr lvl="1">
              <a:buFont typeface="Wingdings" pitchFamily="2" charset="2"/>
              <a:buChar char="Ø"/>
            </a:pPr>
            <a:r>
              <a:rPr lang="en-US" dirty="0" smtClean="0"/>
              <a:t>Community self reliance (&amp;sharing economy)</a:t>
            </a:r>
          </a:p>
          <a:p>
            <a:pPr lvl="1">
              <a:buFont typeface="Wingdings" pitchFamily="2" charset="2"/>
              <a:buChar char="Ø"/>
            </a:pPr>
            <a:endParaRPr lang="en-US" dirty="0" smtClean="0"/>
          </a:p>
          <a:p>
            <a:endParaRPr lang="en-US" dirty="0" smtClean="0"/>
          </a:p>
        </p:txBody>
      </p:sp>
      <p:sp>
        <p:nvSpPr>
          <p:cNvPr id="6" name="TextBox 5"/>
          <p:cNvSpPr txBox="1"/>
          <p:nvPr/>
        </p:nvSpPr>
        <p:spPr>
          <a:xfrm>
            <a:off x="0" y="0"/>
            <a:ext cx="704850" cy="369332"/>
          </a:xfrm>
          <a:prstGeom prst="rect">
            <a:avLst/>
          </a:prstGeom>
          <a:noFill/>
        </p:spPr>
        <p:txBody>
          <a:bodyPr wrap="square" rtlCol="0">
            <a:spAutoFit/>
          </a:bodyPr>
          <a:lstStyle/>
          <a:p>
            <a:r>
              <a:rPr lang="en-US" dirty="0" smtClean="0"/>
              <a:t>29</a:t>
            </a:r>
            <a:endParaRPr lang="en-US" dirty="0"/>
          </a:p>
        </p:txBody>
      </p:sp>
      <p:sp>
        <p:nvSpPr>
          <p:cNvPr id="7" name="Slide Number Placeholder 6"/>
          <p:cNvSpPr>
            <a:spLocks noGrp="1"/>
          </p:cNvSpPr>
          <p:nvPr>
            <p:ph type="sldNum" sz="quarter" idx="12"/>
          </p:nvPr>
        </p:nvSpPr>
        <p:spPr/>
        <p:txBody>
          <a:bodyPr/>
          <a:lstStyle/>
          <a:p>
            <a:fld id="{9A8BF152-D9D8-4FD0-A378-C3828000E689}"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A85A4DA7-54F4-4D34-950D-97AB1DA404C7}"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799" y="1447800"/>
            <a:ext cx="8001001" cy="2554545"/>
          </a:xfrm>
          <a:prstGeom prst="rect">
            <a:avLst/>
          </a:prstGeom>
          <a:noFill/>
        </p:spPr>
        <p:txBody>
          <a:bodyPr wrap="square" rtlCol="0">
            <a:spAutoFit/>
          </a:bodyPr>
          <a:lstStyle/>
          <a:p>
            <a:r>
              <a:rPr lang="en-US" sz="4000" dirty="0" smtClean="0"/>
              <a:t>Appendices: </a:t>
            </a:r>
          </a:p>
          <a:p>
            <a:endParaRPr lang="en-US" sz="4000" dirty="0"/>
          </a:p>
          <a:p>
            <a:pPr marL="342900" indent="-342900">
              <a:buAutoNum type="arabicPeriod"/>
            </a:pPr>
            <a:r>
              <a:rPr lang="en-US" sz="4000" dirty="0" smtClean="0"/>
              <a:t>Message Frame Testing</a:t>
            </a:r>
          </a:p>
          <a:p>
            <a:pPr marL="342900" indent="-342900">
              <a:buAutoNum type="arabicPeriod"/>
            </a:pPr>
            <a:r>
              <a:rPr lang="en-US" sz="4000" dirty="0" err="1" smtClean="0"/>
              <a:t>OVB</a:t>
            </a:r>
            <a:r>
              <a:rPr lang="en-US" sz="4000" dirty="0" smtClean="0"/>
              <a:t> Public Policy Issues</a:t>
            </a:r>
            <a:endParaRPr lang="en-US" sz="4000" dirty="0"/>
          </a:p>
        </p:txBody>
      </p:sp>
      <p:sp>
        <p:nvSpPr>
          <p:cNvPr id="4" name="Slide Number Placeholder 3"/>
          <p:cNvSpPr>
            <a:spLocks noGrp="1"/>
          </p:cNvSpPr>
          <p:nvPr>
            <p:ph type="sldNum" sz="quarter" idx="12"/>
          </p:nvPr>
        </p:nvSpPr>
        <p:spPr/>
        <p:txBody>
          <a:bodyPr/>
          <a:lstStyle/>
          <a:p>
            <a:fld id="{A85A4DA7-54F4-4D34-950D-97AB1DA404C7}"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287962"/>
          </a:xfrm>
        </p:spPr>
        <p:txBody>
          <a:bodyPr/>
          <a:lstStyle/>
          <a:p>
            <a:r>
              <a:rPr lang="en-US" dirty="0" smtClean="0"/>
              <a:t>Appendix 1: Message Frame Testing</a:t>
            </a:r>
            <a:br>
              <a:rPr lang="en-US" dirty="0" smtClean="0"/>
            </a:br>
            <a:r>
              <a:rPr lang="en-US" dirty="0"/>
              <a:t/>
            </a:r>
            <a:br>
              <a:rPr lang="en-US" dirty="0"/>
            </a:br>
            <a:r>
              <a:rPr lang="en-US" dirty="0" smtClean="0"/>
              <a:t>City of Eugene Sustainability Goals 2012</a:t>
            </a:r>
            <a:br>
              <a:rPr lang="en-US" dirty="0" smtClean="0"/>
            </a:br>
            <a:endParaRPr lang="en-US" dirty="0"/>
          </a:p>
        </p:txBody>
      </p:sp>
      <p:sp>
        <p:nvSpPr>
          <p:cNvPr id="5" name="Slide Number Placeholder 4"/>
          <p:cNvSpPr>
            <a:spLocks noGrp="1"/>
          </p:cNvSpPr>
          <p:nvPr>
            <p:ph type="sldNum" sz="quarter" idx="12"/>
          </p:nvPr>
        </p:nvSpPr>
        <p:spPr/>
        <p:txBody>
          <a:bodyPr/>
          <a:lstStyle/>
          <a:p>
            <a:fld id="{68FD585C-51EF-4624-9CA8-736805310624}"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0" y="0"/>
            <a:ext cx="9144000" cy="990600"/>
          </a:xfrm>
        </p:spPr>
        <p:txBody>
          <a:bodyPr/>
          <a:lstStyle/>
          <a:p>
            <a:r>
              <a:rPr lang="en-US" sz="1800" dirty="0" smtClean="0"/>
              <a:t>(City of Eugene Sustainability Message Study   N=790 Internet Survey, PI 2012)</a:t>
            </a:r>
            <a:r>
              <a:rPr lang="en-US" sz="3600" dirty="0" smtClean="0"/>
              <a:t/>
            </a:r>
            <a:br>
              <a:rPr lang="en-US" sz="3600" dirty="0" smtClean="0"/>
            </a:br>
            <a:r>
              <a:rPr lang="en-US" sz="3600" dirty="0" smtClean="0"/>
              <a:t>Q4</a:t>
            </a:r>
            <a:r>
              <a:rPr lang="en-US" dirty="0" smtClean="0"/>
              <a:t> </a:t>
            </a:r>
            <a:r>
              <a:rPr lang="en-US" sz="3600" dirty="0"/>
              <a:t>Role of Consumption in Society</a:t>
            </a:r>
          </a:p>
        </p:txBody>
      </p:sp>
      <p:graphicFrame>
        <p:nvGraphicFramePr>
          <p:cNvPr id="223235" name="Object 3"/>
          <p:cNvGraphicFramePr>
            <a:graphicFrameLocks noChangeAspect="1"/>
          </p:cNvGraphicFramePr>
          <p:nvPr>
            <p:ph type="chart" idx="1"/>
          </p:nvPr>
        </p:nvGraphicFramePr>
        <p:xfrm>
          <a:off x="41275" y="1143000"/>
          <a:ext cx="9102725" cy="5943600"/>
        </p:xfrm>
        <a:graphic>
          <a:graphicData uri="http://schemas.openxmlformats.org/presentationml/2006/ole">
            <p:oleObj spid="_x0000_s300034" name="Chart" r:id="rId4" imgW="8648640" imgH="5562690" progId="MSGraph.Chart.8">
              <p:embed followColorScheme="full"/>
            </p:oleObj>
          </a:graphicData>
        </a:graphic>
      </p:graphicFrame>
      <p:sp>
        <p:nvSpPr>
          <p:cNvPr id="223236" name="Text Box 4"/>
          <p:cNvSpPr txBox="1">
            <a:spLocks noChangeArrowheads="1"/>
          </p:cNvSpPr>
          <p:nvPr/>
        </p:nvSpPr>
        <p:spPr bwMode="auto">
          <a:xfrm>
            <a:off x="2514600" y="1066800"/>
            <a:ext cx="990600" cy="304800"/>
          </a:xfrm>
          <a:prstGeom prst="rect">
            <a:avLst/>
          </a:prstGeom>
          <a:noFill/>
          <a:ln w="9525">
            <a:noFill/>
            <a:miter lim="800000"/>
            <a:headEnd/>
            <a:tailEnd/>
          </a:ln>
          <a:effectLst/>
        </p:spPr>
        <p:txBody>
          <a:bodyPr>
            <a:spAutoFit/>
          </a:bodyPr>
          <a:lstStyle/>
          <a:p>
            <a:pPr>
              <a:spcBef>
                <a:spcPct val="50000"/>
              </a:spcBef>
            </a:pPr>
            <a:r>
              <a:rPr lang="en-US" sz="1400" b="1"/>
              <a:t>Disagree</a:t>
            </a:r>
          </a:p>
        </p:txBody>
      </p:sp>
      <p:sp>
        <p:nvSpPr>
          <p:cNvPr id="223237" name="Text Box 5"/>
          <p:cNvSpPr txBox="1">
            <a:spLocks noChangeArrowheads="1"/>
          </p:cNvSpPr>
          <p:nvPr/>
        </p:nvSpPr>
        <p:spPr bwMode="auto">
          <a:xfrm>
            <a:off x="7848600" y="1066800"/>
            <a:ext cx="762000" cy="304800"/>
          </a:xfrm>
          <a:prstGeom prst="rect">
            <a:avLst/>
          </a:prstGeom>
          <a:noFill/>
          <a:ln w="9525">
            <a:noFill/>
            <a:miter lim="800000"/>
            <a:headEnd/>
            <a:tailEnd/>
          </a:ln>
          <a:effectLst/>
        </p:spPr>
        <p:txBody>
          <a:bodyPr>
            <a:spAutoFit/>
          </a:bodyPr>
          <a:lstStyle/>
          <a:p>
            <a:pPr>
              <a:spcBef>
                <a:spcPct val="50000"/>
              </a:spcBef>
            </a:pPr>
            <a:r>
              <a:rPr lang="en-US" sz="1400" b="1"/>
              <a:t>Agree</a:t>
            </a:r>
          </a:p>
        </p:txBody>
      </p:sp>
      <p:sp>
        <p:nvSpPr>
          <p:cNvPr id="223238" name="Line 6"/>
          <p:cNvSpPr>
            <a:spLocks noChangeShapeType="1"/>
          </p:cNvSpPr>
          <p:nvPr/>
        </p:nvSpPr>
        <p:spPr bwMode="auto">
          <a:xfrm>
            <a:off x="3581400" y="1219200"/>
            <a:ext cx="4191000" cy="0"/>
          </a:xfrm>
          <a:prstGeom prst="line">
            <a:avLst/>
          </a:prstGeom>
          <a:noFill/>
          <a:ln w="38100">
            <a:solidFill>
              <a:schemeClr val="tx1"/>
            </a:solidFill>
            <a:round/>
            <a:headEnd/>
            <a:tailEnd type="triangle" w="med" len="med"/>
          </a:ln>
          <a:effectLst/>
        </p:spPr>
        <p:txBody>
          <a:bodyPr/>
          <a:lstStyle/>
          <a:p>
            <a:endParaRPr lang="en-US"/>
          </a:p>
        </p:txBody>
      </p:sp>
      <p:sp>
        <p:nvSpPr>
          <p:cNvPr id="223239" name="Line 7"/>
          <p:cNvSpPr>
            <a:spLocks noChangeShapeType="1"/>
          </p:cNvSpPr>
          <p:nvPr/>
        </p:nvSpPr>
        <p:spPr bwMode="auto">
          <a:xfrm>
            <a:off x="3581400" y="1219200"/>
            <a:ext cx="0" cy="0"/>
          </a:xfrm>
          <a:prstGeom prst="line">
            <a:avLst/>
          </a:prstGeom>
          <a:noFill/>
          <a:ln w="9525">
            <a:solidFill>
              <a:schemeClr val="tx1"/>
            </a:solidFill>
            <a:round/>
            <a:headEnd/>
            <a:tailEnd type="triangle" w="med" len="med"/>
          </a:ln>
          <a:effectLst/>
        </p:spPr>
        <p:txBody>
          <a:bodyPr/>
          <a:lstStyle/>
          <a:p>
            <a:endParaRPr lang="en-US"/>
          </a:p>
        </p:txBody>
      </p:sp>
      <p:sp>
        <p:nvSpPr>
          <p:cNvPr id="223240" name="Line 8"/>
          <p:cNvSpPr>
            <a:spLocks noChangeShapeType="1"/>
          </p:cNvSpPr>
          <p:nvPr/>
        </p:nvSpPr>
        <p:spPr bwMode="auto">
          <a:xfrm flipH="1">
            <a:off x="3505200" y="1219200"/>
            <a:ext cx="76200" cy="0"/>
          </a:xfrm>
          <a:prstGeom prst="line">
            <a:avLst/>
          </a:prstGeom>
          <a:noFill/>
          <a:ln w="9525">
            <a:solidFill>
              <a:schemeClr val="tx1"/>
            </a:solidFill>
            <a:round/>
            <a:headEnd/>
            <a:tailEnd type="triangle" w="med" len="med"/>
          </a:ln>
          <a:effectLst/>
        </p:spPr>
        <p:txBody>
          <a:bodyPr/>
          <a:lstStyle/>
          <a:p>
            <a:endParaRPr lang="en-US"/>
          </a:p>
        </p:txBody>
      </p:sp>
      <p:sp>
        <p:nvSpPr>
          <p:cNvPr id="223241" name="Text Box 9"/>
          <p:cNvSpPr txBox="1">
            <a:spLocks noChangeArrowheads="1"/>
          </p:cNvSpPr>
          <p:nvPr/>
        </p:nvSpPr>
        <p:spPr bwMode="auto">
          <a:xfrm>
            <a:off x="8763000" y="2286000"/>
            <a:ext cx="228600" cy="366713"/>
          </a:xfrm>
          <a:prstGeom prst="rect">
            <a:avLst/>
          </a:prstGeom>
          <a:noFill/>
          <a:ln w="9525">
            <a:noFill/>
            <a:miter lim="800000"/>
            <a:headEnd/>
            <a:tailEnd/>
          </a:ln>
          <a:effectLst/>
        </p:spPr>
        <p:txBody>
          <a:bodyPr>
            <a:spAutoFit/>
          </a:bodyPr>
          <a:lstStyle/>
          <a:p>
            <a:pPr>
              <a:spcBef>
                <a:spcPct val="50000"/>
              </a:spcBef>
            </a:pPr>
            <a:r>
              <a:rPr lang="en-US"/>
              <a:t>*</a:t>
            </a:r>
          </a:p>
        </p:txBody>
      </p:sp>
      <p:sp>
        <p:nvSpPr>
          <p:cNvPr id="223242" name="Text Box 10"/>
          <p:cNvSpPr txBox="1">
            <a:spLocks noChangeArrowheads="1"/>
          </p:cNvSpPr>
          <p:nvPr/>
        </p:nvSpPr>
        <p:spPr bwMode="auto">
          <a:xfrm>
            <a:off x="8763000" y="3962400"/>
            <a:ext cx="381000" cy="366713"/>
          </a:xfrm>
          <a:prstGeom prst="rect">
            <a:avLst/>
          </a:prstGeom>
          <a:noFill/>
          <a:ln w="9525">
            <a:noFill/>
            <a:miter lim="800000"/>
            <a:headEnd/>
            <a:tailEnd/>
          </a:ln>
          <a:effectLst/>
        </p:spPr>
        <p:txBody>
          <a:bodyPr>
            <a:spAutoFit/>
          </a:bodyPr>
          <a:lstStyle/>
          <a:p>
            <a:pPr>
              <a:spcBef>
                <a:spcPct val="50000"/>
              </a:spcBef>
            </a:pPr>
            <a:r>
              <a:rPr lang="en-US"/>
              <a:t>*</a:t>
            </a:r>
          </a:p>
        </p:txBody>
      </p:sp>
      <p:sp>
        <p:nvSpPr>
          <p:cNvPr id="13" name="Slide Number Placeholder 12"/>
          <p:cNvSpPr>
            <a:spLocks noGrp="1"/>
          </p:cNvSpPr>
          <p:nvPr>
            <p:ph type="sldNum" sz="quarter" idx="12"/>
          </p:nvPr>
        </p:nvSpPr>
        <p:spPr/>
        <p:txBody>
          <a:bodyPr/>
          <a:lstStyle/>
          <a:p>
            <a:fld id="{68FD585C-51EF-4624-9CA8-736805310624}"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sz="4000"/>
              <a:t>If thoughtful consumption means:</a:t>
            </a:r>
          </a:p>
        </p:txBody>
      </p:sp>
      <p:sp>
        <p:nvSpPr>
          <p:cNvPr id="225283" name="Rectangle 3"/>
          <p:cNvSpPr>
            <a:spLocks noGrp="1" noChangeArrowheads="1"/>
          </p:cNvSpPr>
          <p:nvPr>
            <p:ph type="body" idx="1"/>
          </p:nvPr>
        </p:nvSpPr>
        <p:spPr>
          <a:xfrm>
            <a:off x="0" y="1371600"/>
            <a:ext cx="9144000" cy="4754563"/>
          </a:xfrm>
        </p:spPr>
        <p:txBody>
          <a:bodyPr/>
          <a:lstStyle/>
          <a:p>
            <a:pPr lvl="2"/>
            <a:r>
              <a:rPr lang="en-US" sz="3200"/>
              <a:t>Share items with others</a:t>
            </a:r>
          </a:p>
          <a:p>
            <a:pPr lvl="2"/>
            <a:r>
              <a:rPr lang="en-US" sz="3200"/>
              <a:t>Purchase second hand if possible</a:t>
            </a:r>
          </a:p>
          <a:p>
            <a:pPr lvl="2"/>
            <a:r>
              <a:rPr lang="en-US" sz="3200"/>
              <a:t>Purchase locally when possible</a:t>
            </a:r>
          </a:p>
          <a:p>
            <a:pPr lvl="2"/>
            <a:r>
              <a:rPr lang="en-US" sz="3200"/>
              <a:t>Carefully consider environmental impacts</a:t>
            </a:r>
          </a:p>
          <a:p>
            <a:pPr lvl="2"/>
            <a:r>
              <a:rPr lang="en-US" sz="3200"/>
              <a:t>Purchase only what you need</a:t>
            </a:r>
          </a:p>
          <a:p>
            <a:endParaRPr lang="en-US"/>
          </a:p>
          <a:p>
            <a:pPr>
              <a:buFontTx/>
              <a:buNone/>
            </a:pPr>
            <a:r>
              <a:rPr lang="en-US"/>
              <a:t>Will lead to the following?  (Disagree-Agree 5 pt.)</a:t>
            </a:r>
          </a:p>
        </p:txBody>
      </p:sp>
      <p:sp>
        <p:nvSpPr>
          <p:cNvPr id="6" name="Slide Number Placeholder 5"/>
          <p:cNvSpPr>
            <a:spLocks noGrp="1"/>
          </p:cNvSpPr>
          <p:nvPr>
            <p:ph type="sldNum" sz="quarter" idx="12"/>
          </p:nvPr>
        </p:nvSpPr>
        <p:spPr/>
        <p:txBody>
          <a:bodyPr/>
          <a:lstStyle/>
          <a:p>
            <a:fld id="{9A8BF152-D9D8-4FD0-A378-C3828000E689}"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idx="4294967295"/>
          </p:nvPr>
        </p:nvSpPr>
        <p:spPr>
          <a:xfrm>
            <a:off x="0" y="0"/>
            <a:ext cx="8229600" cy="762000"/>
          </a:xfrm>
          <a:prstGeom prst="rect">
            <a:avLst/>
          </a:prstGeom>
        </p:spPr>
        <p:txBody>
          <a:bodyPr/>
          <a:lstStyle/>
          <a:p>
            <a:r>
              <a:rPr lang="en-US" sz="2400"/>
              <a:t>Q6. “Thoughtful Consumption” could mean:</a:t>
            </a:r>
          </a:p>
        </p:txBody>
      </p:sp>
      <p:graphicFrame>
        <p:nvGraphicFramePr>
          <p:cNvPr id="227331" name="Object 3"/>
          <p:cNvGraphicFramePr>
            <a:graphicFrameLocks noChangeAspect="1"/>
          </p:cNvGraphicFramePr>
          <p:nvPr>
            <p:ph type="chart" idx="4294967295"/>
          </p:nvPr>
        </p:nvGraphicFramePr>
        <p:xfrm>
          <a:off x="-4763" y="647700"/>
          <a:ext cx="9148763" cy="6159500"/>
        </p:xfrm>
        <a:graphic>
          <a:graphicData uri="http://schemas.openxmlformats.org/presentationml/2006/ole">
            <p:oleObj spid="_x0000_s301058" name="Chart" r:id="rId4" imgW="9153540" imgH="6162765" progId="MSGraph.Chart.8">
              <p:embed followColorScheme="full"/>
            </p:oleObj>
          </a:graphicData>
        </a:graphic>
      </p:graphicFrame>
      <p:sp>
        <p:nvSpPr>
          <p:cNvPr id="6" name="Slide Number Placeholder 5"/>
          <p:cNvSpPr>
            <a:spLocks noGrp="1"/>
          </p:cNvSpPr>
          <p:nvPr>
            <p:ph type="sldNum" sz="quarter" idx="12"/>
          </p:nvPr>
        </p:nvSpPr>
        <p:spPr/>
        <p:txBody>
          <a:bodyPr/>
          <a:lstStyle/>
          <a:p>
            <a:fld id="{A85A4DA7-54F4-4D34-950D-97AB1DA404C7}"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743" name="Rectangle 79"/>
          <p:cNvSpPr>
            <a:spLocks noGrp="1" noChangeArrowheads="1"/>
          </p:cNvSpPr>
          <p:nvPr>
            <p:ph type="title"/>
          </p:nvPr>
        </p:nvSpPr>
        <p:spPr>
          <a:xfrm>
            <a:off x="0" y="-228600"/>
            <a:ext cx="9144000" cy="1066800"/>
          </a:xfrm>
        </p:spPr>
        <p:txBody>
          <a:bodyPr/>
          <a:lstStyle/>
          <a:p>
            <a:r>
              <a:rPr lang="en-US" sz="3600"/>
              <a:t>Eugene Message Frame Study</a:t>
            </a:r>
          </a:p>
        </p:txBody>
      </p:sp>
      <p:graphicFrame>
        <p:nvGraphicFramePr>
          <p:cNvPr id="241753" name="Group 89"/>
          <p:cNvGraphicFramePr>
            <a:graphicFrameLocks noGrp="1"/>
          </p:cNvGraphicFramePr>
          <p:nvPr>
            <p:ph idx="1"/>
          </p:nvPr>
        </p:nvGraphicFramePr>
        <p:xfrm>
          <a:off x="0" y="609600"/>
          <a:ext cx="9220200" cy="6352541"/>
        </p:xfrm>
        <a:graphic>
          <a:graphicData uri="http://schemas.openxmlformats.org/drawingml/2006/table">
            <a:tbl>
              <a:tblPr/>
              <a:tblGrid>
                <a:gridCol w="7924800"/>
                <a:gridCol w="1295400"/>
              </a:tblGrid>
              <a:tr h="5794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Results shown in order: Aggregated EWEB + City Employee (in bold font); EWEB Residential Customer; City Employee. </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5 Votes</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summarized</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66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Future Generations:</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   We all have a responsibility to pass this place on to the next generation in at least as good a condition as we inherited it ourselves.  Both our leaders and we our selves must do more to protect this planet for future generations.</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872</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527</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345</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66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Live by Example:</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   Each and every one of us is a teacher by how we act.   We need to set a good example for each other and our children by considerate and thoughtful behavior as it applies to care of the earth and equitable sharing of resources.</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630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401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229</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001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Oregon Pride:</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  Oregon is a special place which has attracted people who care for the land and natural resources.   We have long been a leader in green practices and we can leverage this reputation to set an example for other states. We need to continue to build on our leadership through smart environmental behavior. </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412</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265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147</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13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Waste Not:</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  Waste is a bad thing, and it is a by-product of thoughtless consumption.  It is important to reduce the amount of waste we create by shifting behaviors to a more sustainable lifestyle and living more simply. </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735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480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255</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541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Do the Right Thing:</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   I feel better about myself when I know I</a:t>
                      </a:r>
                      <a:r>
                        <a:rPr kumimoji="0" lang="en-US" sz="1800" b="0" i="0" u="none" strike="noStrike" cap="none" normalizeH="0" baseline="0" smtClean="0">
                          <a:ln>
                            <a:noFill/>
                          </a:ln>
                          <a:solidFill>
                            <a:schemeClr val="tx1"/>
                          </a:solidFill>
                          <a:effectLst/>
                          <a:latin typeface="Arial"/>
                          <a:cs typeface="Times New Roman" pitchFamily="18" charset="0"/>
                        </a:rPr>
                        <a:t>’</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m doing the right thing.   Recycling, being careful to reuse things, and making purchases with thoughtfulness about consequences gives a sense of self-satisfaction. </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616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352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264</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Slide Number Placeholder 5"/>
          <p:cNvSpPr>
            <a:spLocks noGrp="1"/>
          </p:cNvSpPr>
          <p:nvPr>
            <p:ph type="sldNum" sz="quarter" idx="12"/>
          </p:nvPr>
        </p:nvSpPr>
        <p:spPr/>
        <p:txBody>
          <a:bodyPr/>
          <a:lstStyle/>
          <a:p>
            <a:fld id="{B75AA043-427B-43D5-8367-7C0792DD5A81}"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0" y="0"/>
            <a:ext cx="9144000" cy="914400"/>
          </a:xfrm>
        </p:spPr>
        <p:txBody>
          <a:bodyPr/>
          <a:lstStyle/>
          <a:p>
            <a:r>
              <a:rPr lang="en-US" sz="3200" b="1"/>
              <a:t>Synthesized Message Frame Competition</a:t>
            </a:r>
            <a:br>
              <a:rPr lang="en-US" sz="3200" b="1"/>
            </a:br>
            <a:r>
              <a:rPr lang="en-US" sz="1400"/>
              <a:t>PI Feb 2012 N=692 - 5 votes per person, distribute any way, not required to use all votes</a:t>
            </a:r>
            <a:endParaRPr lang="en-US" sz="4000"/>
          </a:p>
        </p:txBody>
      </p:sp>
      <p:graphicFrame>
        <p:nvGraphicFramePr>
          <p:cNvPr id="229379" name="Object 3"/>
          <p:cNvGraphicFramePr>
            <a:graphicFrameLocks noChangeAspect="1"/>
          </p:cNvGraphicFramePr>
          <p:nvPr>
            <p:ph type="chart" idx="1"/>
          </p:nvPr>
        </p:nvGraphicFramePr>
        <p:xfrm>
          <a:off x="0" y="990600"/>
          <a:ext cx="9144000" cy="5854700"/>
        </p:xfrm>
        <a:graphic>
          <a:graphicData uri="http://schemas.openxmlformats.org/presentationml/2006/ole">
            <p:oleObj spid="_x0000_s302082" name="Chart" r:id="rId4" imgW="8229600" imgH="5248365" progId="MSGraph.Chart.8">
              <p:embed followColorScheme="full"/>
            </p:oleObj>
          </a:graphicData>
        </a:graphic>
      </p:graphicFrame>
      <p:sp>
        <p:nvSpPr>
          <p:cNvPr id="6" name="Slide Number Placeholder 5"/>
          <p:cNvSpPr>
            <a:spLocks noGrp="1"/>
          </p:cNvSpPr>
          <p:nvPr>
            <p:ph type="sldNum" sz="quarter" idx="12"/>
          </p:nvPr>
        </p:nvSpPr>
        <p:spPr/>
        <p:txBody>
          <a:bodyPr/>
          <a:lstStyle/>
          <a:p>
            <a:fld id="{68FD585C-51EF-4624-9CA8-736805310624}"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0" y="1338263"/>
            <a:ext cx="9144000" cy="0"/>
          </a:xfrm>
          <a:prstGeom prst="rect">
            <a:avLst/>
          </a:prstGeom>
          <a:noFill/>
          <a:ln w="9525">
            <a:noFill/>
            <a:miter lim="800000"/>
            <a:headEnd/>
            <a:tailEnd/>
          </a:ln>
          <a:effectLst/>
        </p:spPr>
        <p:txBody>
          <a:bodyPr wrap="none" anchor="ctr">
            <a:spAutoFit/>
          </a:bodyPr>
          <a:lstStyle/>
          <a:p>
            <a:pPr algn="ctr"/>
            <a:endParaRPr lang="en-US" smtClean="0">
              <a:solidFill>
                <a:srgbClr val="000000"/>
              </a:solidFill>
            </a:endParaRPr>
          </a:p>
        </p:txBody>
      </p:sp>
      <p:graphicFrame>
        <p:nvGraphicFramePr>
          <p:cNvPr id="58371" name="Object 3"/>
          <p:cNvGraphicFramePr>
            <a:graphicFrameLocks/>
          </p:cNvGraphicFramePr>
          <p:nvPr/>
        </p:nvGraphicFramePr>
        <p:xfrm>
          <a:off x="0" y="0"/>
          <a:ext cx="9144000" cy="6858000"/>
        </p:xfrm>
        <a:graphic>
          <a:graphicData uri="http://schemas.openxmlformats.org/presentationml/2006/ole">
            <p:oleObj spid="_x0000_s489474" name="Chart" r:id="rId4" imgW="8763000" imgH="6324600" progId="Excel.Chart.8">
              <p:embed/>
            </p:oleObj>
          </a:graphicData>
        </a:graphic>
      </p:graphicFrame>
      <p:sp>
        <p:nvSpPr>
          <p:cNvPr id="58372" name="Rectangle 4"/>
          <p:cNvSpPr>
            <a:spLocks noGrp="1" noChangeArrowheads="1"/>
          </p:cNvSpPr>
          <p:nvPr>
            <p:ph type="title"/>
          </p:nvPr>
        </p:nvSpPr>
        <p:spPr>
          <a:xfrm>
            <a:off x="0" y="0"/>
            <a:ext cx="9144000" cy="609600"/>
          </a:xfrm>
        </p:spPr>
        <p:txBody>
          <a:bodyPr/>
          <a:lstStyle/>
          <a:p>
            <a:r>
              <a:rPr lang="en-US" sz="1600"/>
              <a:t>HERE ARE SOME STATEMENTS PEOPLE MAKE ABOUT CLIMATE CHANGE.</a:t>
            </a:r>
            <a:br>
              <a:rPr lang="en-US" sz="1600"/>
            </a:br>
            <a:r>
              <a:rPr lang="en-US" sz="1600"/>
              <a:t>INDICATE YOUR LEVEL OF AGREEMENT OR DISAGREEMENT FOREACH STATEMENT.</a:t>
            </a:r>
          </a:p>
        </p:txBody>
      </p:sp>
      <p:sp>
        <p:nvSpPr>
          <p:cNvPr id="58373" name="Text Box 5"/>
          <p:cNvSpPr txBox="1">
            <a:spLocks noChangeArrowheads="1"/>
          </p:cNvSpPr>
          <p:nvPr/>
        </p:nvSpPr>
        <p:spPr bwMode="auto">
          <a:xfrm>
            <a:off x="5334000" y="609600"/>
            <a:ext cx="533400" cy="274638"/>
          </a:xfrm>
          <a:prstGeom prst="rect">
            <a:avLst/>
          </a:prstGeom>
          <a:noFill/>
          <a:ln w="9525">
            <a:noFill/>
            <a:miter lim="800000"/>
            <a:headEnd/>
            <a:tailEnd/>
          </a:ln>
          <a:effectLst/>
        </p:spPr>
        <p:txBody>
          <a:bodyPr>
            <a:spAutoFit/>
          </a:bodyPr>
          <a:lstStyle/>
          <a:p>
            <a:pPr>
              <a:spcBef>
                <a:spcPct val="50000"/>
              </a:spcBef>
            </a:pPr>
            <a:r>
              <a:rPr lang="en-US" sz="1200" smtClean="0">
                <a:solidFill>
                  <a:srgbClr val="000000"/>
                </a:solidFill>
              </a:rPr>
              <a:t>75%</a:t>
            </a:r>
          </a:p>
        </p:txBody>
      </p:sp>
      <p:sp>
        <p:nvSpPr>
          <p:cNvPr id="58374" name="Text Box 6"/>
          <p:cNvSpPr txBox="1">
            <a:spLocks noChangeArrowheads="1"/>
          </p:cNvSpPr>
          <p:nvPr/>
        </p:nvSpPr>
        <p:spPr bwMode="auto">
          <a:xfrm>
            <a:off x="6765925" y="493713"/>
            <a:ext cx="184150" cy="366712"/>
          </a:xfrm>
          <a:prstGeom prst="rect">
            <a:avLst/>
          </a:prstGeom>
          <a:noFill/>
          <a:ln w="9525">
            <a:noFill/>
            <a:miter lim="800000"/>
            <a:headEnd/>
            <a:tailEnd/>
          </a:ln>
          <a:effectLst/>
        </p:spPr>
        <p:txBody>
          <a:bodyPr wrap="none">
            <a:spAutoFit/>
          </a:bodyPr>
          <a:lstStyle/>
          <a:p>
            <a:endParaRPr lang="en-US" smtClean="0">
              <a:solidFill>
                <a:srgbClr val="000000"/>
              </a:solidFill>
            </a:endParaRPr>
          </a:p>
        </p:txBody>
      </p:sp>
      <p:sp>
        <p:nvSpPr>
          <p:cNvPr id="58375" name="Text Box 7"/>
          <p:cNvSpPr txBox="1">
            <a:spLocks noChangeArrowheads="1"/>
          </p:cNvSpPr>
          <p:nvPr/>
        </p:nvSpPr>
        <p:spPr bwMode="auto">
          <a:xfrm>
            <a:off x="7924800" y="609600"/>
            <a:ext cx="533400" cy="274638"/>
          </a:xfrm>
          <a:prstGeom prst="rect">
            <a:avLst/>
          </a:prstGeom>
          <a:noFill/>
          <a:ln w="9525">
            <a:noFill/>
            <a:miter lim="800000"/>
            <a:headEnd/>
            <a:tailEnd/>
          </a:ln>
          <a:effectLst/>
        </p:spPr>
        <p:txBody>
          <a:bodyPr>
            <a:spAutoFit/>
          </a:bodyPr>
          <a:lstStyle/>
          <a:p>
            <a:pPr>
              <a:spcBef>
                <a:spcPct val="50000"/>
              </a:spcBef>
            </a:pPr>
            <a:r>
              <a:rPr lang="en-US" sz="1200" smtClean="0">
                <a:solidFill>
                  <a:srgbClr val="000000"/>
                </a:solidFill>
              </a:rPr>
              <a:t>15%</a:t>
            </a:r>
          </a:p>
        </p:txBody>
      </p:sp>
      <p:sp>
        <p:nvSpPr>
          <p:cNvPr id="58376" name="Text Box 8"/>
          <p:cNvSpPr txBox="1">
            <a:spLocks noChangeArrowheads="1"/>
          </p:cNvSpPr>
          <p:nvPr/>
        </p:nvSpPr>
        <p:spPr bwMode="auto">
          <a:xfrm>
            <a:off x="2514600" y="4572000"/>
            <a:ext cx="533400" cy="274638"/>
          </a:xfrm>
          <a:prstGeom prst="rect">
            <a:avLst/>
          </a:prstGeom>
          <a:noFill/>
          <a:ln w="9525">
            <a:noFill/>
            <a:miter lim="800000"/>
            <a:headEnd/>
            <a:tailEnd/>
          </a:ln>
          <a:effectLst/>
        </p:spPr>
        <p:txBody>
          <a:bodyPr>
            <a:spAutoFit/>
          </a:bodyPr>
          <a:lstStyle/>
          <a:p>
            <a:pPr>
              <a:spcBef>
                <a:spcPct val="50000"/>
              </a:spcBef>
            </a:pPr>
            <a:r>
              <a:rPr lang="en-US" sz="1200" smtClean="0">
                <a:solidFill>
                  <a:srgbClr val="000000"/>
                </a:solidFill>
              </a:rPr>
              <a:t>16%</a:t>
            </a:r>
          </a:p>
        </p:txBody>
      </p:sp>
      <p:sp>
        <p:nvSpPr>
          <p:cNvPr id="58377" name="Text Box 9"/>
          <p:cNvSpPr txBox="1">
            <a:spLocks noChangeArrowheads="1"/>
          </p:cNvSpPr>
          <p:nvPr/>
        </p:nvSpPr>
        <p:spPr bwMode="auto">
          <a:xfrm>
            <a:off x="6248400" y="4572000"/>
            <a:ext cx="549275" cy="274638"/>
          </a:xfrm>
          <a:prstGeom prst="rect">
            <a:avLst/>
          </a:prstGeom>
          <a:noFill/>
          <a:ln w="9525">
            <a:noFill/>
            <a:miter lim="800000"/>
            <a:headEnd/>
            <a:tailEnd/>
          </a:ln>
          <a:effectLst/>
        </p:spPr>
        <p:txBody>
          <a:bodyPr>
            <a:spAutoFit/>
          </a:bodyPr>
          <a:lstStyle/>
          <a:p>
            <a:r>
              <a:rPr lang="en-US" sz="1200" smtClean="0">
                <a:solidFill>
                  <a:srgbClr val="000000"/>
                </a:solidFill>
              </a:rPr>
              <a:t>78%</a:t>
            </a:r>
          </a:p>
        </p:txBody>
      </p:sp>
      <p:sp>
        <p:nvSpPr>
          <p:cNvPr id="58378" name="Text Box 10"/>
          <p:cNvSpPr txBox="1">
            <a:spLocks noChangeArrowheads="1"/>
          </p:cNvSpPr>
          <p:nvPr/>
        </p:nvSpPr>
        <p:spPr bwMode="auto">
          <a:xfrm>
            <a:off x="4648200" y="1905000"/>
            <a:ext cx="609600" cy="274638"/>
          </a:xfrm>
          <a:prstGeom prst="rect">
            <a:avLst/>
          </a:prstGeom>
          <a:noFill/>
          <a:ln w="9525">
            <a:noFill/>
            <a:miter lim="800000"/>
            <a:headEnd/>
            <a:tailEnd/>
          </a:ln>
          <a:effectLst/>
        </p:spPr>
        <p:txBody>
          <a:bodyPr>
            <a:spAutoFit/>
          </a:bodyPr>
          <a:lstStyle/>
          <a:p>
            <a:pPr>
              <a:spcBef>
                <a:spcPct val="50000"/>
              </a:spcBef>
            </a:pPr>
            <a:r>
              <a:rPr lang="en-US" sz="1200" smtClean="0">
                <a:solidFill>
                  <a:srgbClr val="000000"/>
                </a:solidFill>
              </a:rPr>
              <a:t>71%</a:t>
            </a:r>
          </a:p>
        </p:txBody>
      </p:sp>
      <p:sp>
        <p:nvSpPr>
          <p:cNvPr id="12" name="Slide Number Placeholder 11"/>
          <p:cNvSpPr>
            <a:spLocks noGrp="1"/>
          </p:cNvSpPr>
          <p:nvPr>
            <p:ph type="sldNum" sz="quarter" idx="12"/>
          </p:nvPr>
        </p:nvSpPr>
        <p:spPr/>
        <p:txBody>
          <a:bodyPr/>
          <a:lstStyle/>
          <a:p>
            <a:fld id="{9FE4B846-C0E3-4B95-88F5-EA9C7A2F638C}" type="slidenum">
              <a:rPr lang="en-US" smtClean="0">
                <a:solidFill>
                  <a:srgbClr val="000000"/>
                </a:solidFill>
              </a:rPr>
              <a:pPr/>
              <a:t>4</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idx="4294967295"/>
          </p:nvPr>
        </p:nvSpPr>
        <p:spPr bwMode="auto">
          <a:xfrm>
            <a:off x="0" y="0"/>
            <a:ext cx="9144000" cy="2133600"/>
          </a:xfrm>
          <a:prstGeom prst="rect">
            <a:avLst/>
          </a:prstGeom>
          <a:solidFill>
            <a:srgbClr val="CCFFFF"/>
          </a:solidFill>
          <a:ln>
            <a:miter lim="800000"/>
            <a:headEnd/>
            <a:tailEnd/>
          </a:ln>
        </p:spPr>
        <p:txBody>
          <a:bodyPr/>
          <a:lstStyle/>
          <a:p>
            <a:pPr eaLnBrk="1" hangingPunct="1"/>
            <a:r>
              <a:rPr lang="en-US" dirty="0" smtClean="0"/>
              <a:t>Appendix 2</a:t>
            </a:r>
            <a:br>
              <a:rPr lang="en-US" dirty="0" smtClean="0"/>
            </a:br>
            <a:r>
              <a:rPr lang="en-US" dirty="0" smtClean="0"/>
              <a:t>PUBLIC POLICY VIEWS</a:t>
            </a:r>
          </a:p>
        </p:txBody>
      </p:sp>
      <p:pic>
        <p:nvPicPr>
          <p:cNvPr id="61443" name="Picture 3" descr="gov public hearing"/>
          <p:cNvPicPr>
            <a:picLocks noChangeAspect="1" noChangeArrowheads="1"/>
          </p:cNvPicPr>
          <p:nvPr/>
        </p:nvPicPr>
        <p:blipFill>
          <a:blip r:embed="rId3" cstate="print"/>
          <a:srcRect/>
          <a:stretch>
            <a:fillRect/>
          </a:stretch>
        </p:blipFill>
        <p:spPr bwMode="auto">
          <a:xfrm>
            <a:off x="0" y="2133600"/>
            <a:ext cx="4572000" cy="3352800"/>
          </a:xfrm>
          <a:prstGeom prst="rect">
            <a:avLst/>
          </a:prstGeom>
          <a:noFill/>
          <a:ln w="9525">
            <a:noFill/>
            <a:miter lim="800000"/>
            <a:headEnd/>
            <a:tailEnd/>
          </a:ln>
        </p:spPr>
      </p:pic>
      <p:pic>
        <p:nvPicPr>
          <p:cNvPr id="61444" name="Picture 4" descr="Gov"/>
          <p:cNvPicPr>
            <a:picLocks noChangeAspect="1" noChangeArrowheads="1"/>
          </p:cNvPicPr>
          <p:nvPr/>
        </p:nvPicPr>
        <p:blipFill>
          <a:blip r:embed="rId4" cstate="print"/>
          <a:srcRect/>
          <a:stretch>
            <a:fillRect/>
          </a:stretch>
        </p:blipFill>
        <p:spPr bwMode="auto">
          <a:xfrm>
            <a:off x="4572000" y="2133600"/>
            <a:ext cx="4572000" cy="34290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8B555DC-1059-402C-A116-412289C90026}" type="slidenum">
              <a:rPr lang="en-US" smtClean="0">
                <a:solidFill>
                  <a:srgbClr val="464646"/>
                </a:solidFill>
              </a:rPr>
              <a:pPr>
                <a:defRPr/>
              </a:pPr>
              <a:t>40</a:t>
            </a:fld>
            <a:endParaRPr lang="en-US" dirty="0">
              <a:solidFill>
                <a:srgbClr val="464646"/>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1"/>
          <p:cNvSpPr>
            <a:spLocks noChangeArrowheads="1"/>
          </p:cNvSpPr>
          <p:nvPr/>
        </p:nvSpPr>
        <p:spPr bwMode="auto">
          <a:xfrm>
            <a:off x="992188" y="149225"/>
            <a:ext cx="7466012" cy="1066800"/>
          </a:xfrm>
          <a:prstGeom prst="rect">
            <a:avLst/>
          </a:prstGeom>
          <a:noFill/>
          <a:ln w="9525">
            <a:noFill/>
            <a:miter lim="800000"/>
            <a:headEnd/>
            <a:tailEnd/>
          </a:ln>
        </p:spPr>
        <p:txBody>
          <a:bodyPr anchor="ctr">
            <a:spAutoFit/>
          </a:bodyPr>
          <a:lstStyle/>
          <a:p>
            <a:pPr algn="ctr" hangingPunct="0"/>
            <a:r>
              <a:rPr lang="en-US" sz="3200" b="1">
                <a:solidFill>
                  <a:srgbClr val="464646"/>
                </a:solidFill>
                <a:latin typeface="Calibri" pitchFamily="34" charset="0"/>
              </a:rPr>
              <a:t>Taxes are necessary to pay for the common good</a:t>
            </a:r>
          </a:p>
        </p:txBody>
      </p:sp>
      <p:graphicFrame>
        <p:nvGraphicFramePr>
          <p:cNvPr id="253955" name="Content Placeholder 5"/>
          <p:cNvGraphicFramePr>
            <a:graphicFrameLocks noGrp="1"/>
          </p:cNvGraphicFramePr>
          <p:nvPr>
            <p:ph idx="4294967295"/>
          </p:nvPr>
        </p:nvGraphicFramePr>
        <p:xfrm>
          <a:off x="0" y="1143000"/>
          <a:ext cx="9170988" cy="5419725"/>
        </p:xfrm>
        <a:graphic>
          <a:graphicData uri="http://schemas.openxmlformats.org/presentationml/2006/ole">
            <p:oleObj spid="_x0000_s309250" name="Chart" r:id="rId4" imgW="5514975" imgH="3076575" progId="Excel.Sheet.8">
              <p:embed/>
            </p:oleObj>
          </a:graphicData>
        </a:graphic>
      </p:graphicFrame>
      <p:sp>
        <p:nvSpPr>
          <p:cNvPr id="253956" name="Rectangle 8"/>
          <p:cNvSpPr>
            <a:spLocks noChangeArrowheads="1"/>
          </p:cNvSpPr>
          <p:nvPr/>
        </p:nvSpPr>
        <p:spPr bwMode="auto">
          <a:xfrm>
            <a:off x="8431213" y="0"/>
            <a:ext cx="712787" cy="369888"/>
          </a:xfrm>
          <a:prstGeom prst="rect">
            <a:avLst/>
          </a:prstGeom>
          <a:noFill/>
          <a:ln w="9525">
            <a:noFill/>
            <a:miter lim="800000"/>
            <a:headEnd/>
            <a:tailEnd/>
          </a:ln>
        </p:spPr>
        <p:txBody>
          <a:bodyPr wrap="none">
            <a:spAutoFit/>
          </a:bodyPr>
          <a:lstStyle/>
          <a:p>
            <a:r>
              <a:rPr lang="en-US">
                <a:solidFill>
                  <a:srgbClr val="464646"/>
                </a:solidFill>
                <a:latin typeface="Calibri" pitchFamily="34" charset="0"/>
              </a:rPr>
              <a:t>S2-10</a:t>
            </a:r>
          </a:p>
        </p:txBody>
      </p:sp>
      <p:sp>
        <p:nvSpPr>
          <p:cNvPr id="7" name="Slide Number Placeholder 6"/>
          <p:cNvSpPr>
            <a:spLocks noGrp="1"/>
          </p:cNvSpPr>
          <p:nvPr>
            <p:ph type="sldNum" sz="quarter" idx="12"/>
          </p:nvPr>
        </p:nvSpPr>
        <p:spPr/>
        <p:txBody>
          <a:bodyPr/>
          <a:lstStyle/>
          <a:p>
            <a:pPr>
              <a:defRPr/>
            </a:pPr>
            <a:fld id="{D8B555DC-1059-402C-A116-412289C90026}" type="slidenum">
              <a:rPr lang="en-US" smtClean="0">
                <a:solidFill>
                  <a:srgbClr val="464646"/>
                </a:solidFill>
              </a:rPr>
              <a:pPr>
                <a:defRPr/>
              </a:pPr>
              <a:t>41</a:t>
            </a:fld>
            <a:endParaRPr lang="en-US" dirty="0">
              <a:solidFill>
                <a:srgbClr val="464646"/>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1"/>
          <p:cNvSpPr>
            <a:spLocks noChangeArrowheads="1"/>
          </p:cNvSpPr>
          <p:nvPr/>
        </p:nvSpPr>
        <p:spPr bwMode="auto">
          <a:xfrm>
            <a:off x="0" y="39688"/>
            <a:ext cx="9144000" cy="1311275"/>
          </a:xfrm>
          <a:prstGeom prst="rect">
            <a:avLst/>
          </a:prstGeom>
          <a:noFill/>
          <a:ln w="9525">
            <a:noFill/>
            <a:miter lim="800000"/>
            <a:headEnd/>
            <a:tailEnd/>
          </a:ln>
        </p:spPr>
        <p:txBody>
          <a:bodyPr anchor="ctr">
            <a:spAutoFit/>
          </a:bodyPr>
          <a:lstStyle/>
          <a:p>
            <a:pPr algn="ctr" hangingPunct="0"/>
            <a:r>
              <a:rPr lang="en-US" sz="2000" b="1">
                <a:solidFill>
                  <a:srgbClr val="464646"/>
                </a:solidFill>
              </a:rPr>
              <a:t>There has been some discussion in Oregon recently about the level of public services and the cost to taxpayers. Which of the following statements is closest to how you feel?  </a:t>
            </a:r>
            <a:r>
              <a:rPr lang="en-US" sz="2000">
                <a:solidFill>
                  <a:srgbClr val="464646"/>
                </a:solidFill>
              </a:rPr>
              <a:t>(S2-5)</a:t>
            </a:r>
            <a:endParaRPr lang="en-US" sz="2000" b="1">
              <a:solidFill>
                <a:srgbClr val="464646"/>
              </a:solidFill>
            </a:endParaRPr>
          </a:p>
          <a:p>
            <a:pPr algn="ctr" hangingPunct="0"/>
            <a:endParaRPr lang="en-US" sz="2000" b="1">
              <a:solidFill>
                <a:srgbClr val="464646"/>
              </a:solidFill>
              <a:latin typeface="Calibri" pitchFamily="34" charset="0"/>
            </a:endParaRPr>
          </a:p>
        </p:txBody>
      </p:sp>
      <p:graphicFrame>
        <p:nvGraphicFramePr>
          <p:cNvPr id="256003" name="Content Placeholder 5"/>
          <p:cNvGraphicFramePr>
            <a:graphicFrameLocks noGrp="1"/>
          </p:cNvGraphicFramePr>
          <p:nvPr>
            <p:ph idx="4294967295"/>
          </p:nvPr>
        </p:nvGraphicFramePr>
        <p:xfrm>
          <a:off x="109538" y="1201738"/>
          <a:ext cx="9580562" cy="4894262"/>
        </p:xfrm>
        <a:graphic>
          <a:graphicData uri="http://schemas.openxmlformats.org/presentationml/2006/ole">
            <p:oleObj spid="_x0000_s310274" name="Chart" r:id="rId4" imgW="6619875" imgH="3686175" progId="Excel.Sheet.8">
              <p:embed/>
            </p:oleObj>
          </a:graphicData>
        </a:graphic>
      </p:graphicFrame>
      <p:sp>
        <p:nvSpPr>
          <p:cNvPr id="6" name="Slide Number Placeholder 5"/>
          <p:cNvSpPr>
            <a:spLocks noGrp="1"/>
          </p:cNvSpPr>
          <p:nvPr>
            <p:ph type="sldNum" sz="quarter" idx="12"/>
          </p:nvPr>
        </p:nvSpPr>
        <p:spPr/>
        <p:txBody>
          <a:bodyPr/>
          <a:lstStyle/>
          <a:p>
            <a:pPr>
              <a:defRPr/>
            </a:pPr>
            <a:fld id="{D8B555DC-1059-402C-A116-412289C90026}" type="slidenum">
              <a:rPr lang="en-US" smtClean="0">
                <a:solidFill>
                  <a:srgbClr val="464646"/>
                </a:solidFill>
              </a:rPr>
              <a:pPr>
                <a:defRPr/>
              </a:pPr>
              <a:t>42</a:t>
            </a:fld>
            <a:endParaRPr lang="en-US" dirty="0">
              <a:solidFill>
                <a:srgbClr val="464646"/>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1"/>
          <p:cNvSpPr>
            <a:spLocks noChangeArrowheads="1"/>
          </p:cNvSpPr>
          <p:nvPr/>
        </p:nvSpPr>
        <p:spPr bwMode="auto">
          <a:xfrm>
            <a:off x="0" y="106363"/>
            <a:ext cx="8304213" cy="946150"/>
          </a:xfrm>
          <a:prstGeom prst="rect">
            <a:avLst/>
          </a:prstGeom>
          <a:noFill/>
          <a:ln w="9525">
            <a:noFill/>
            <a:miter lim="800000"/>
            <a:headEnd/>
            <a:tailEnd/>
          </a:ln>
        </p:spPr>
        <p:txBody>
          <a:bodyPr anchor="ctr">
            <a:spAutoFit/>
          </a:bodyPr>
          <a:lstStyle/>
          <a:p>
            <a:pPr algn="ctr" hangingPunct="0"/>
            <a:r>
              <a:rPr lang="en-US" sz="2800" b="1">
                <a:solidFill>
                  <a:srgbClr val="464646"/>
                </a:solidFill>
                <a:latin typeface="Calibri" pitchFamily="34" charset="0"/>
              </a:rPr>
              <a:t>Do you believe a change is needed in Oregon’s tax system at this time? </a:t>
            </a:r>
          </a:p>
        </p:txBody>
      </p:sp>
      <p:graphicFrame>
        <p:nvGraphicFramePr>
          <p:cNvPr id="258051" name="Content Placeholder 5"/>
          <p:cNvGraphicFramePr>
            <a:graphicFrameLocks noGrp="1"/>
          </p:cNvGraphicFramePr>
          <p:nvPr>
            <p:ph idx="4294967295"/>
          </p:nvPr>
        </p:nvGraphicFramePr>
        <p:xfrm>
          <a:off x="0" y="1219200"/>
          <a:ext cx="9144000" cy="4876800"/>
        </p:xfrm>
        <a:graphic>
          <a:graphicData uri="http://schemas.openxmlformats.org/presentationml/2006/ole">
            <p:oleObj spid="_x0000_s311298" name="Chart" r:id="rId4" imgW="5514975" imgH="3076575" progId="Excel.Sheet.8">
              <p:embed/>
            </p:oleObj>
          </a:graphicData>
        </a:graphic>
      </p:graphicFrame>
      <p:sp>
        <p:nvSpPr>
          <p:cNvPr id="258052" name="Rectangle 8"/>
          <p:cNvSpPr>
            <a:spLocks noChangeArrowheads="1"/>
          </p:cNvSpPr>
          <p:nvPr/>
        </p:nvSpPr>
        <p:spPr bwMode="auto">
          <a:xfrm>
            <a:off x="8431213" y="0"/>
            <a:ext cx="595312" cy="369888"/>
          </a:xfrm>
          <a:prstGeom prst="rect">
            <a:avLst/>
          </a:prstGeom>
          <a:noFill/>
          <a:ln w="9525">
            <a:noFill/>
            <a:miter lim="800000"/>
            <a:headEnd/>
            <a:tailEnd/>
          </a:ln>
        </p:spPr>
        <p:txBody>
          <a:bodyPr wrap="none">
            <a:spAutoFit/>
          </a:bodyPr>
          <a:lstStyle/>
          <a:p>
            <a:r>
              <a:rPr lang="en-US">
                <a:solidFill>
                  <a:srgbClr val="464646"/>
                </a:solidFill>
                <a:latin typeface="Calibri" pitchFamily="34" charset="0"/>
              </a:rPr>
              <a:t>S2-5</a:t>
            </a:r>
          </a:p>
        </p:txBody>
      </p:sp>
      <p:sp>
        <p:nvSpPr>
          <p:cNvPr id="7" name="Slide Number Placeholder 6"/>
          <p:cNvSpPr>
            <a:spLocks noGrp="1"/>
          </p:cNvSpPr>
          <p:nvPr>
            <p:ph type="sldNum" sz="quarter" idx="12"/>
          </p:nvPr>
        </p:nvSpPr>
        <p:spPr/>
        <p:txBody>
          <a:bodyPr/>
          <a:lstStyle/>
          <a:p>
            <a:pPr>
              <a:defRPr/>
            </a:pPr>
            <a:fld id="{D8B555DC-1059-402C-A116-412289C90026}" type="slidenum">
              <a:rPr lang="en-US" smtClean="0">
                <a:solidFill>
                  <a:srgbClr val="464646"/>
                </a:solidFill>
              </a:rPr>
              <a:pPr>
                <a:defRPr/>
              </a:pPr>
              <a:t>43</a:t>
            </a:fld>
            <a:endParaRPr lang="en-US" dirty="0">
              <a:solidFill>
                <a:srgbClr val="464646"/>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50" name="Rectangle 6"/>
          <p:cNvSpPr>
            <a:spLocks noGrp="1" noChangeArrowheads="1"/>
          </p:cNvSpPr>
          <p:nvPr>
            <p:ph type="title" idx="4294967295"/>
          </p:nvPr>
        </p:nvSpPr>
        <p:spPr bwMode="auto">
          <a:xfrm>
            <a:off x="457200" y="0"/>
            <a:ext cx="8229600" cy="1219200"/>
          </a:xfrm>
          <a:prstGeom prst="rect">
            <a:avLst/>
          </a:prstGeom>
          <a:noFill/>
          <a:ln>
            <a:miter lim="800000"/>
            <a:headEnd/>
            <a:tailEnd/>
          </a:ln>
        </p:spPr>
        <p:txBody>
          <a:bodyPr/>
          <a:lstStyle/>
          <a:p>
            <a:r>
              <a:rPr lang="en-US" sz="2000" smtClean="0"/>
              <a:t>(How desirable or undesirable?)</a:t>
            </a:r>
            <a:br>
              <a:rPr lang="en-US" sz="2000" smtClean="0"/>
            </a:br>
            <a:r>
              <a:rPr lang="en-US" sz="3200" b="1" smtClean="0"/>
              <a:t>Reduce government regulations</a:t>
            </a:r>
            <a:endParaRPr lang="en-US" sz="2000" b="1" smtClean="0"/>
          </a:p>
        </p:txBody>
      </p:sp>
      <p:graphicFrame>
        <p:nvGraphicFramePr>
          <p:cNvPr id="262146" name="Content Placeholder 5"/>
          <p:cNvGraphicFramePr>
            <a:graphicFrameLocks noGrp="1"/>
          </p:cNvGraphicFramePr>
          <p:nvPr>
            <p:ph idx="4294967295"/>
          </p:nvPr>
        </p:nvGraphicFramePr>
        <p:xfrm>
          <a:off x="-457200" y="228600"/>
          <a:ext cx="9601200" cy="5867400"/>
        </p:xfrm>
        <a:graphic>
          <a:graphicData uri="http://schemas.openxmlformats.org/presentationml/2006/ole">
            <p:oleObj spid="_x0000_s312322" name="Chart" r:id="rId4" imgW="7800975" imgH="3905250" progId="Excel.Sheet.8">
              <p:embed/>
            </p:oleObj>
          </a:graphicData>
        </a:graphic>
      </p:graphicFrame>
      <p:sp>
        <p:nvSpPr>
          <p:cNvPr id="262147" name="TextBox 4"/>
          <p:cNvSpPr txBox="1">
            <a:spLocks noChangeArrowheads="1"/>
          </p:cNvSpPr>
          <p:nvPr/>
        </p:nvSpPr>
        <p:spPr bwMode="auto">
          <a:xfrm>
            <a:off x="8077200" y="0"/>
            <a:ext cx="1066800" cy="381000"/>
          </a:xfrm>
          <a:prstGeom prst="rect">
            <a:avLst/>
          </a:prstGeom>
          <a:noFill/>
          <a:ln w="9525">
            <a:noFill/>
            <a:miter lim="800000"/>
            <a:headEnd/>
            <a:tailEnd/>
          </a:ln>
        </p:spPr>
        <p:txBody>
          <a:bodyPr>
            <a:spAutoFit/>
          </a:bodyPr>
          <a:lstStyle/>
          <a:p>
            <a:r>
              <a:rPr lang="en-US">
                <a:solidFill>
                  <a:srgbClr val="464646"/>
                </a:solidFill>
                <a:latin typeface="Calibri" pitchFamily="34" charset="0"/>
              </a:rPr>
              <a:t>S3-Q23</a:t>
            </a:r>
          </a:p>
        </p:txBody>
      </p:sp>
      <p:sp>
        <p:nvSpPr>
          <p:cNvPr id="262148" name="Text Box 4"/>
          <p:cNvSpPr txBox="1">
            <a:spLocks noChangeArrowheads="1"/>
          </p:cNvSpPr>
          <p:nvPr/>
        </p:nvSpPr>
        <p:spPr bwMode="auto">
          <a:xfrm>
            <a:off x="6477000" y="1828800"/>
            <a:ext cx="1066800" cy="457200"/>
          </a:xfrm>
          <a:prstGeom prst="rect">
            <a:avLst/>
          </a:prstGeom>
          <a:noFill/>
          <a:ln w="9525">
            <a:noFill/>
            <a:miter lim="800000"/>
            <a:headEnd/>
            <a:tailEnd/>
          </a:ln>
        </p:spPr>
        <p:txBody>
          <a:bodyPr>
            <a:spAutoFit/>
          </a:bodyPr>
          <a:lstStyle/>
          <a:p>
            <a:pPr>
              <a:spcBef>
                <a:spcPct val="50000"/>
              </a:spcBef>
            </a:pPr>
            <a:r>
              <a:rPr lang="en-US" sz="2400" b="1">
                <a:solidFill>
                  <a:srgbClr val="FF9159"/>
                </a:solidFill>
              </a:rPr>
              <a:t>42%</a:t>
            </a:r>
          </a:p>
        </p:txBody>
      </p:sp>
      <p:sp>
        <p:nvSpPr>
          <p:cNvPr id="262149" name="Text Box 5"/>
          <p:cNvSpPr txBox="1">
            <a:spLocks noChangeArrowheads="1"/>
          </p:cNvSpPr>
          <p:nvPr/>
        </p:nvSpPr>
        <p:spPr bwMode="auto">
          <a:xfrm>
            <a:off x="5280025" y="4335463"/>
            <a:ext cx="892175" cy="457200"/>
          </a:xfrm>
          <a:prstGeom prst="rect">
            <a:avLst/>
          </a:prstGeom>
          <a:noFill/>
          <a:ln w="9525">
            <a:noFill/>
            <a:miter lim="800000"/>
            <a:headEnd/>
            <a:tailEnd/>
          </a:ln>
        </p:spPr>
        <p:txBody>
          <a:bodyPr>
            <a:spAutoFit/>
          </a:bodyPr>
          <a:lstStyle/>
          <a:p>
            <a:pPr>
              <a:spcBef>
                <a:spcPct val="50000"/>
              </a:spcBef>
            </a:pPr>
            <a:r>
              <a:rPr lang="en-US" sz="2400" b="1">
                <a:solidFill>
                  <a:srgbClr val="FF9159"/>
                </a:solidFill>
              </a:rPr>
              <a:t>28%</a:t>
            </a:r>
          </a:p>
        </p:txBody>
      </p:sp>
      <p:sp>
        <p:nvSpPr>
          <p:cNvPr id="9" name="Slide Number Placeholder 8"/>
          <p:cNvSpPr>
            <a:spLocks noGrp="1"/>
          </p:cNvSpPr>
          <p:nvPr>
            <p:ph type="sldNum" sz="quarter" idx="12"/>
          </p:nvPr>
        </p:nvSpPr>
        <p:spPr/>
        <p:txBody>
          <a:bodyPr/>
          <a:lstStyle/>
          <a:p>
            <a:pPr>
              <a:defRPr/>
            </a:pPr>
            <a:fld id="{D8B555DC-1059-402C-A116-412289C90026}" type="slidenum">
              <a:rPr lang="en-US" smtClean="0">
                <a:solidFill>
                  <a:srgbClr val="464646"/>
                </a:solidFill>
              </a:rPr>
              <a:pPr>
                <a:defRPr/>
              </a:pPr>
              <a:t>44</a:t>
            </a:fld>
            <a:endParaRPr lang="en-US" dirty="0">
              <a:solidFill>
                <a:srgbClr val="464646"/>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42" name="Content Placeholder 5"/>
          <p:cNvGraphicFramePr>
            <a:graphicFrameLocks noGrp="1"/>
          </p:cNvGraphicFramePr>
          <p:nvPr>
            <p:ph idx="4294967295"/>
          </p:nvPr>
        </p:nvGraphicFramePr>
        <p:xfrm>
          <a:off x="409575" y="57150"/>
          <a:ext cx="8680450" cy="6026150"/>
        </p:xfrm>
        <a:graphic>
          <a:graphicData uri="http://schemas.openxmlformats.org/presentationml/2006/ole">
            <p:oleObj spid="_x0000_s313346" name="Chart" r:id="rId4" imgW="8658225" imgH="6010275" progId="Excel.Sheet.8">
              <p:embed/>
            </p:oleObj>
          </a:graphicData>
        </a:graphic>
      </p:graphicFrame>
      <p:sp>
        <p:nvSpPr>
          <p:cNvPr id="266243" name="TextBox 4"/>
          <p:cNvSpPr txBox="1">
            <a:spLocks noChangeArrowheads="1"/>
          </p:cNvSpPr>
          <p:nvPr/>
        </p:nvSpPr>
        <p:spPr bwMode="auto">
          <a:xfrm>
            <a:off x="8305800" y="0"/>
            <a:ext cx="1066800" cy="369888"/>
          </a:xfrm>
          <a:prstGeom prst="rect">
            <a:avLst/>
          </a:prstGeom>
          <a:noFill/>
          <a:ln w="9525">
            <a:noFill/>
            <a:miter lim="800000"/>
            <a:headEnd/>
            <a:tailEnd/>
          </a:ln>
        </p:spPr>
        <p:txBody>
          <a:bodyPr>
            <a:spAutoFit/>
          </a:bodyPr>
          <a:lstStyle/>
          <a:p>
            <a:r>
              <a:rPr lang="en-US">
                <a:solidFill>
                  <a:srgbClr val="464646"/>
                </a:solidFill>
                <a:latin typeface="Calibri" pitchFamily="34" charset="0"/>
              </a:rPr>
              <a:t>S3-Q27</a:t>
            </a:r>
          </a:p>
        </p:txBody>
      </p:sp>
      <p:sp>
        <p:nvSpPr>
          <p:cNvPr id="266244" name="Text Box 4"/>
          <p:cNvSpPr txBox="1">
            <a:spLocks noChangeArrowheads="1"/>
          </p:cNvSpPr>
          <p:nvPr/>
        </p:nvSpPr>
        <p:spPr bwMode="auto">
          <a:xfrm>
            <a:off x="5334000" y="1828800"/>
            <a:ext cx="914400" cy="457200"/>
          </a:xfrm>
          <a:prstGeom prst="rect">
            <a:avLst/>
          </a:prstGeom>
          <a:noFill/>
          <a:ln w="9525">
            <a:noFill/>
            <a:miter lim="800000"/>
            <a:headEnd/>
            <a:tailEnd/>
          </a:ln>
        </p:spPr>
        <p:txBody>
          <a:bodyPr>
            <a:spAutoFit/>
          </a:bodyPr>
          <a:lstStyle/>
          <a:p>
            <a:pPr>
              <a:spcBef>
                <a:spcPct val="50000"/>
              </a:spcBef>
            </a:pPr>
            <a:r>
              <a:rPr lang="en-US" sz="2400" b="1">
                <a:solidFill>
                  <a:srgbClr val="FF9159"/>
                </a:solidFill>
              </a:rPr>
              <a:t>35%</a:t>
            </a:r>
          </a:p>
        </p:txBody>
      </p:sp>
      <p:sp>
        <p:nvSpPr>
          <p:cNvPr id="266245" name="Text Box 5"/>
          <p:cNvSpPr txBox="1">
            <a:spLocks noChangeArrowheads="1"/>
          </p:cNvSpPr>
          <p:nvPr/>
        </p:nvSpPr>
        <p:spPr bwMode="auto">
          <a:xfrm>
            <a:off x="5334000" y="4191000"/>
            <a:ext cx="990600" cy="457200"/>
          </a:xfrm>
          <a:prstGeom prst="rect">
            <a:avLst/>
          </a:prstGeom>
          <a:noFill/>
          <a:ln w="9525">
            <a:noFill/>
            <a:miter lim="800000"/>
            <a:headEnd/>
            <a:tailEnd/>
          </a:ln>
        </p:spPr>
        <p:txBody>
          <a:bodyPr>
            <a:spAutoFit/>
          </a:bodyPr>
          <a:lstStyle/>
          <a:p>
            <a:pPr>
              <a:spcBef>
                <a:spcPct val="50000"/>
              </a:spcBef>
            </a:pPr>
            <a:r>
              <a:rPr lang="en-US" sz="2400" b="1">
                <a:solidFill>
                  <a:srgbClr val="FF9159"/>
                </a:solidFill>
              </a:rPr>
              <a:t>35%</a:t>
            </a:r>
          </a:p>
        </p:txBody>
      </p:sp>
      <p:sp>
        <p:nvSpPr>
          <p:cNvPr id="8" name="Slide Number Placeholder 7"/>
          <p:cNvSpPr>
            <a:spLocks noGrp="1"/>
          </p:cNvSpPr>
          <p:nvPr>
            <p:ph type="sldNum" sz="quarter" idx="12"/>
          </p:nvPr>
        </p:nvSpPr>
        <p:spPr/>
        <p:txBody>
          <a:bodyPr/>
          <a:lstStyle/>
          <a:p>
            <a:pPr>
              <a:defRPr/>
            </a:pPr>
            <a:fld id="{D8B555DC-1059-402C-A116-412289C90026}" type="slidenum">
              <a:rPr lang="en-US" smtClean="0">
                <a:solidFill>
                  <a:srgbClr val="464646"/>
                </a:solidFill>
              </a:rPr>
              <a:pPr>
                <a:defRPr/>
              </a:pPr>
              <a:t>45</a:t>
            </a:fld>
            <a:endParaRPr lang="en-US" dirty="0">
              <a:solidFill>
                <a:srgbClr val="464646"/>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Content Placeholder 5"/>
          <p:cNvGraphicFramePr>
            <a:graphicFrameLocks noGrp="1"/>
          </p:cNvGraphicFramePr>
          <p:nvPr>
            <p:ph idx="4294967295"/>
          </p:nvPr>
        </p:nvGraphicFramePr>
        <p:xfrm>
          <a:off x="-228600" y="1905000"/>
          <a:ext cx="5181600" cy="4038600"/>
        </p:xfrm>
        <a:graphic>
          <a:graphicData uri="http://schemas.openxmlformats.org/presentationml/2006/ole">
            <p:oleObj spid="_x0000_s314370" name="Chart" r:id="rId4" imgW="4067175" imgH="3228975" progId="Excel.Sheet.8">
              <p:embed/>
            </p:oleObj>
          </a:graphicData>
        </a:graphic>
      </p:graphicFrame>
      <p:graphicFrame>
        <p:nvGraphicFramePr>
          <p:cNvPr id="29699" name="Object 3"/>
          <p:cNvGraphicFramePr>
            <a:graphicFrameLocks/>
          </p:cNvGraphicFramePr>
          <p:nvPr/>
        </p:nvGraphicFramePr>
        <p:xfrm>
          <a:off x="4267200" y="1905000"/>
          <a:ext cx="4876800" cy="4038600"/>
        </p:xfrm>
        <a:graphic>
          <a:graphicData uri="http://schemas.openxmlformats.org/presentationml/2006/ole">
            <p:oleObj spid="_x0000_s314371" name="Chart" r:id="rId5" imgW="4448175" imgH="3228975" progId="Excel.Sheet.8">
              <p:embed/>
            </p:oleObj>
          </a:graphicData>
        </a:graphic>
      </p:graphicFrame>
      <p:sp>
        <p:nvSpPr>
          <p:cNvPr id="29700" name="TextBox 7"/>
          <p:cNvSpPr txBox="1">
            <a:spLocks noChangeArrowheads="1"/>
          </p:cNvSpPr>
          <p:nvPr/>
        </p:nvSpPr>
        <p:spPr bwMode="auto">
          <a:xfrm>
            <a:off x="0" y="381000"/>
            <a:ext cx="9144000" cy="1617663"/>
          </a:xfrm>
          <a:prstGeom prst="rect">
            <a:avLst/>
          </a:prstGeom>
          <a:noFill/>
          <a:ln w="9525">
            <a:noFill/>
            <a:miter lim="800000"/>
            <a:headEnd/>
            <a:tailEnd/>
          </a:ln>
        </p:spPr>
        <p:txBody>
          <a:bodyPr>
            <a:spAutoFit/>
          </a:bodyPr>
          <a:lstStyle/>
          <a:p>
            <a:pPr algn="ctr"/>
            <a:r>
              <a:rPr lang="en-US" sz="2800" b="1">
                <a:latin typeface="Calibri" pitchFamily="34" charset="0"/>
              </a:rPr>
              <a:t>Oregonians from diverse backgrounds will find common ground and work together to make progress addressing the critical issues we face as a state</a:t>
            </a:r>
          </a:p>
          <a:p>
            <a:pPr algn="ctr"/>
            <a:r>
              <a:rPr lang="en-US" sz="1600" i="1">
                <a:latin typeface="Calibri" pitchFamily="34" charset="0"/>
              </a:rPr>
              <a:t>Combined Very/Somewhat Responses</a:t>
            </a:r>
          </a:p>
        </p:txBody>
      </p:sp>
      <p:sp>
        <p:nvSpPr>
          <p:cNvPr id="29701" name="TextBox 8"/>
          <p:cNvSpPr txBox="1">
            <a:spLocks noChangeArrowheads="1"/>
          </p:cNvSpPr>
          <p:nvPr/>
        </p:nvSpPr>
        <p:spPr bwMode="auto">
          <a:xfrm>
            <a:off x="8305800" y="0"/>
            <a:ext cx="990600" cy="338138"/>
          </a:xfrm>
          <a:prstGeom prst="rect">
            <a:avLst/>
          </a:prstGeom>
          <a:noFill/>
          <a:ln w="9525">
            <a:noFill/>
            <a:miter lim="800000"/>
            <a:headEnd/>
            <a:tailEnd/>
          </a:ln>
        </p:spPr>
        <p:txBody>
          <a:bodyPr>
            <a:spAutoFit/>
          </a:bodyPr>
          <a:lstStyle/>
          <a:p>
            <a:r>
              <a:rPr lang="en-US" sz="1600">
                <a:latin typeface="Calibri" pitchFamily="34" charset="0"/>
              </a:rPr>
              <a:t>S3-Q21</a:t>
            </a:r>
          </a:p>
        </p:txBody>
      </p:sp>
      <p:sp>
        <p:nvSpPr>
          <p:cNvPr id="8" name="Slide Number Placeholder 7"/>
          <p:cNvSpPr>
            <a:spLocks noGrp="1"/>
          </p:cNvSpPr>
          <p:nvPr>
            <p:ph type="sldNum" sz="quarter" idx="12"/>
          </p:nvPr>
        </p:nvSpPr>
        <p:spPr/>
        <p:txBody>
          <a:bodyPr/>
          <a:lstStyle/>
          <a:p>
            <a:pPr>
              <a:defRPr/>
            </a:pPr>
            <a:fld id="{D8B555DC-1059-402C-A116-412289C90026}" type="slidenum">
              <a:rPr lang="en-US" smtClean="0">
                <a:solidFill>
                  <a:srgbClr val="464646"/>
                </a:solidFill>
              </a:rPr>
              <a:pPr>
                <a:defRPr/>
              </a:pPr>
              <a:t>46</a:t>
            </a:fld>
            <a:endParaRPr lang="en-US" dirty="0">
              <a:solidFill>
                <a:srgbClr val="464646"/>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64162"/>
          </a:xfrm>
        </p:spPr>
        <p:txBody>
          <a:bodyPr/>
          <a:lstStyle/>
          <a:p>
            <a:r>
              <a:rPr lang="en-US" sz="5400" dirty="0" smtClean="0"/>
              <a:t>World-view Items</a:t>
            </a:r>
            <a:br>
              <a:rPr lang="en-US" sz="5400" dirty="0" smtClean="0"/>
            </a:br>
            <a:r>
              <a:rPr lang="en-US" dirty="0" smtClean="0"/>
              <a:t>Using A/B Forced-choice Style:</a:t>
            </a:r>
            <a:br>
              <a:rPr lang="en-US" dirty="0" smtClean="0"/>
            </a:br>
            <a:r>
              <a:rPr lang="en-US" dirty="0" smtClean="0"/>
              <a:t/>
            </a:r>
            <a:br>
              <a:rPr lang="en-US" dirty="0" smtClean="0"/>
            </a:br>
            <a:r>
              <a:rPr lang="en-US" dirty="0" smtClean="0"/>
              <a:t>Which statement do you agree with more even if neither represents your view exactly?</a:t>
            </a:r>
            <a:br>
              <a:rPr lang="en-US" dirty="0" smtClean="0"/>
            </a:br>
            <a:r>
              <a:rPr lang="en-US" sz="3200" dirty="0" smtClean="0"/>
              <a:t>(Ordering randomized &amp; A/B item rotates)</a:t>
            </a:r>
            <a:endParaRPr lang="en-US" sz="3200" dirty="0"/>
          </a:p>
        </p:txBody>
      </p:sp>
      <p:sp>
        <p:nvSpPr>
          <p:cNvPr id="4" name="Slide Number Placeholder 3"/>
          <p:cNvSpPr>
            <a:spLocks noGrp="1"/>
          </p:cNvSpPr>
          <p:nvPr>
            <p:ph type="sldNum" sz="quarter" idx="12"/>
          </p:nvPr>
        </p:nvSpPr>
        <p:spPr/>
        <p:txBody>
          <a:bodyPr/>
          <a:lstStyle/>
          <a:p>
            <a:fld id="{9FE4B846-C0E3-4B95-88F5-EA9C7A2F638C}" type="slidenum">
              <a:rPr lang="en-US" smtClean="0">
                <a:solidFill>
                  <a:srgbClr val="000000"/>
                </a:solidFill>
              </a:rPr>
              <a:pPr/>
              <a:t>5</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Content Placeholder 3"/>
          <p:cNvGraphicFramePr>
            <a:graphicFrameLocks noGrp="1"/>
          </p:cNvGraphicFramePr>
          <p:nvPr>
            <p:ph idx="4294967295"/>
          </p:nvPr>
        </p:nvGraphicFramePr>
        <p:xfrm>
          <a:off x="152400" y="2209800"/>
          <a:ext cx="8763000" cy="3810000"/>
        </p:xfrm>
        <a:graphic>
          <a:graphicData uri="http://schemas.openxmlformats.org/presentationml/2006/ole">
            <p:oleObj spid="_x0000_s294914" name="Chart" r:id="rId4" imgW="5819775" imgH="3495675" progId="Excel.Sheet.8">
              <p:embed/>
            </p:oleObj>
          </a:graphicData>
        </a:graphic>
      </p:graphicFrame>
      <p:sp>
        <p:nvSpPr>
          <p:cNvPr id="19459" name="TextBox 4"/>
          <p:cNvSpPr txBox="1">
            <a:spLocks noChangeArrowheads="1"/>
          </p:cNvSpPr>
          <p:nvPr/>
        </p:nvSpPr>
        <p:spPr bwMode="auto">
          <a:xfrm>
            <a:off x="1066800" y="533400"/>
            <a:ext cx="2971800" cy="1600200"/>
          </a:xfrm>
          <a:prstGeom prst="rect">
            <a:avLst/>
          </a:prstGeom>
          <a:solidFill>
            <a:schemeClr val="accent1">
              <a:lumMod val="40000"/>
              <a:lumOff val="60000"/>
            </a:schemeClr>
          </a:solidFill>
          <a:ln w="76200">
            <a:solidFill>
              <a:srgbClr val="30B301"/>
            </a:solidFill>
            <a:miter lim="800000"/>
            <a:headEnd/>
            <a:tailEnd/>
          </a:ln>
        </p:spPr>
        <p:txBody>
          <a:bodyPr>
            <a:spAutoFit/>
          </a:bodyPr>
          <a:lstStyle/>
          <a:p>
            <a:r>
              <a:rPr lang="en-US" sz="1400" b="1" dirty="0">
                <a:solidFill>
                  <a:srgbClr val="23010C"/>
                </a:solidFill>
                <a:latin typeface="Calibri" pitchFamily="34" charset="0"/>
              </a:rPr>
              <a:t>Statement A: </a:t>
            </a:r>
          </a:p>
          <a:p>
            <a:r>
              <a:rPr lang="en-US" sz="2000" b="1" dirty="0">
                <a:solidFill>
                  <a:srgbClr val="23010C"/>
                </a:solidFill>
                <a:latin typeface="Calibri" pitchFamily="34" charset="0"/>
              </a:rPr>
              <a:t>Climate change requires us to change our way of life such as driving less or living more simply</a:t>
            </a:r>
          </a:p>
        </p:txBody>
      </p:sp>
      <p:sp>
        <p:nvSpPr>
          <p:cNvPr id="19460" name="TextBox 5"/>
          <p:cNvSpPr txBox="1">
            <a:spLocks noChangeArrowheads="1"/>
          </p:cNvSpPr>
          <p:nvPr/>
        </p:nvSpPr>
        <p:spPr bwMode="auto">
          <a:xfrm>
            <a:off x="4953000" y="533400"/>
            <a:ext cx="2667000" cy="1538883"/>
          </a:xfrm>
          <a:prstGeom prst="rect">
            <a:avLst/>
          </a:prstGeom>
          <a:solidFill>
            <a:schemeClr val="accent2">
              <a:lumMod val="40000"/>
              <a:lumOff val="60000"/>
            </a:schemeClr>
          </a:solidFill>
          <a:ln w="76200">
            <a:solidFill>
              <a:srgbClr val="EE510A"/>
            </a:solidFill>
            <a:miter lim="800000"/>
            <a:headEnd/>
            <a:tailEnd/>
          </a:ln>
        </p:spPr>
        <p:txBody>
          <a:bodyPr>
            <a:spAutoFit/>
          </a:bodyPr>
          <a:lstStyle/>
          <a:p>
            <a:r>
              <a:rPr lang="en-US" sz="1400" b="1" dirty="0">
                <a:solidFill>
                  <a:srgbClr val="23010C"/>
                </a:solidFill>
                <a:latin typeface="Calibri" pitchFamily="34" charset="0"/>
              </a:rPr>
              <a:t>Statement B: </a:t>
            </a:r>
          </a:p>
          <a:p>
            <a:r>
              <a:rPr lang="en-US" sz="2000" b="1" dirty="0">
                <a:solidFill>
                  <a:srgbClr val="23010C"/>
                </a:solidFill>
                <a:latin typeface="Calibri" pitchFamily="34" charset="0"/>
              </a:rPr>
              <a:t>If climate change becomes a problem we can deal with it </a:t>
            </a:r>
            <a:r>
              <a:rPr lang="en-US" sz="2000" b="1" dirty="0" smtClean="0">
                <a:solidFill>
                  <a:srgbClr val="23010C"/>
                </a:solidFill>
                <a:latin typeface="Calibri" pitchFamily="34" charset="0"/>
              </a:rPr>
              <a:t>later</a:t>
            </a:r>
          </a:p>
          <a:p>
            <a:endParaRPr lang="en-US" sz="2000" b="1" dirty="0">
              <a:solidFill>
                <a:srgbClr val="23010C"/>
              </a:solidFill>
              <a:latin typeface="Calibri" pitchFamily="34" charset="0"/>
            </a:endParaRPr>
          </a:p>
        </p:txBody>
      </p:sp>
      <p:sp>
        <p:nvSpPr>
          <p:cNvPr id="19461" name="TextBox 6"/>
          <p:cNvSpPr txBox="1">
            <a:spLocks noChangeArrowheads="1"/>
          </p:cNvSpPr>
          <p:nvPr/>
        </p:nvSpPr>
        <p:spPr bwMode="auto">
          <a:xfrm>
            <a:off x="598488" y="0"/>
            <a:ext cx="8088312" cy="427038"/>
          </a:xfrm>
          <a:prstGeom prst="rect">
            <a:avLst/>
          </a:prstGeom>
          <a:noFill/>
          <a:ln w="9525">
            <a:noFill/>
            <a:miter lim="800000"/>
            <a:headEnd/>
            <a:tailEnd/>
          </a:ln>
        </p:spPr>
        <p:txBody>
          <a:bodyPr>
            <a:spAutoFit/>
          </a:bodyPr>
          <a:lstStyle/>
          <a:p>
            <a:pPr algn="ctr"/>
            <a:r>
              <a:rPr lang="en-US" sz="2200" b="1">
                <a:latin typeface="Calibri" pitchFamily="34" charset="0"/>
              </a:rPr>
              <a:t>Which statement comes closest to your view?</a:t>
            </a:r>
          </a:p>
        </p:txBody>
      </p:sp>
      <p:sp>
        <p:nvSpPr>
          <p:cNvPr id="19462" name="TextBox 7"/>
          <p:cNvSpPr txBox="1">
            <a:spLocks noChangeArrowheads="1"/>
          </p:cNvSpPr>
          <p:nvPr/>
        </p:nvSpPr>
        <p:spPr bwMode="auto">
          <a:xfrm>
            <a:off x="7543800" y="0"/>
            <a:ext cx="1676400" cy="338554"/>
          </a:xfrm>
          <a:prstGeom prst="rect">
            <a:avLst/>
          </a:prstGeom>
          <a:noFill/>
          <a:ln w="9525">
            <a:noFill/>
            <a:miter lim="800000"/>
            <a:headEnd/>
            <a:tailEnd/>
          </a:ln>
        </p:spPr>
        <p:txBody>
          <a:bodyPr wrap="square">
            <a:spAutoFit/>
          </a:bodyPr>
          <a:lstStyle/>
          <a:p>
            <a:r>
              <a:rPr lang="en-US" sz="1600" dirty="0" smtClean="0">
                <a:latin typeface="Calibri" pitchFamily="34" charset="0"/>
              </a:rPr>
              <a:t>S1-Q32 n=2971</a:t>
            </a:r>
            <a:endParaRPr lang="en-US" sz="1600" dirty="0">
              <a:latin typeface="Calibri" pitchFamily="34" charset="0"/>
            </a:endParaRPr>
          </a:p>
        </p:txBody>
      </p:sp>
      <p:sp>
        <p:nvSpPr>
          <p:cNvPr id="9" name="Slide Number Placeholder 8"/>
          <p:cNvSpPr>
            <a:spLocks noGrp="1"/>
          </p:cNvSpPr>
          <p:nvPr>
            <p:ph type="sldNum" sz="quarter" idx="12"/>
          </p:nvPr>
        </p:nvSpPr>
        <p:spPr/>
        <p:txBody>
          <a:bodyPr/>
          <a:lstStyle/>
          <a:p>
            <a:pPr>
              <a:defRPr/>
            </a:pPr>
            <a:fld id="{D8B555DC-1059-402C-A116-412289C90026}"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noGrp="1"/>
          </p:cNvGraphicFramePr>
          <p:nvPr>
            <p:ph idx="4294967295"/>
          </p:nvPr>
        </p:nvGraphicFramePr>
        <p:xfrm>
          <a:off x="50800" y="2184400"/>
          <a:ext cx="9042400" cy="3860800"/>
        </p:xfrm>
        <a:graphic>
          <a:graphicData uri="http://schemas.openxmlformats.org/drawingml/2006/chart">
            <c:chart xmlns:c="http://schemas.openxmlformats.org/drawingml/2006/chart" xmlns:r="http://schemas.openxmlformats.org/officeDocument/2006/relationships" r:id="rId3"/>
          </a:graphicData>
        </a:graphic>
      </p:graphicFrame>
      <p:sp>
        <p:nvSpPr>
          <p:cNvPr id="3076" name="TextBox 4"/>
          <p:cNvSpPr txBox="1">
            <a:spLocks noChangeArrowheads="1"/>
          </p:cNvSpPr>
          <p:nvPr/>
        </p:nvSpPr>
        <p:spPr bwMode="auto">
          <a:xfrm>
            <a:off x="5257800" y="838200"/>
            <a:ext cx="3429000" cy="1138773"/>
          </a:xfrm>
          <a:prstGeom prst="rect">
            <a:avLst/>
          </a:prstGeom>
          <a:solidFill>
            <a:srgbClr val="FFCC66"/>
          </a:solidFill>
          <a:ln w="76200">
            <a:solidFill>
              <a:schemeClr val="accent2"/>
            </a:solidFill>
            <a:miter lim="800000"/>
            <a:headEnd/>
            <a:tailEnd/>
          </a:ln>
        </p:spPr>
        <p:txBody>
          <a:bodyPr>
            <a:spAutoFit/>
          </a:bodyPr>
          <a:lstStyle/>
          <a:p>
            <a:r>
              <a:rPr lang="en-US" sz="1400" b="1" dirty="0">
                <a:solidFill>
                  <a:srgbClr val="23010C"/>
                </a:solidFill>
                <a:latin typeface="Calibri" pitchFamily="34" charset="0"/>
              </a:rPr>
              <a:t>Statement </a:t>
            </a:r>
            <a:r>
              <a:rPr lang="en-US" sz="1400" b="1" dirty="0" smtClean="0">
                <a:solidFill>
                  <a:srgbClr val="23010C"/>
                </a:solidFill>
                <a:latin typeface="Calibri" pitchFamily="34" charset="0"/>
              </a:rPr>
              <a:t>B: </a:t>
            </a:r>
            <a:endParaRPr lang="en-US" sz="1400" b="1" dirty="0">
              <a:solidFill>
                <a:srgbClr val="23010C"/>
              </a:solidFill>
              <a:latin typeface="Calibri" pitchFamily="34" charset="0"/>
            </a:endParaRPr>
          </a:p>
          <a:p>
            <a:r>
              <a:rPr lang="en-US" b="1" dirty="0" smtClean="0">
                <a:solidFill>
                  <a:srgbClr val="23010C"/>
                </a:solidFill>
                <a:latin typeface="Calibri" pitchFamily="34" charset="0"/>
              </a:rPr>
              <a:t>If climate change becomes a problem, we can deal with it later</a:t>
            </a:r>
            <a:r>
              <a:rPr lang="en-US" b="1" dirty="0" smtClean="0">
                <a:latin typeface="Calibri" pitchFamily="34" charset="0"/>
              </a:rPr>
              <a:t>.</a:t>
            </a:r>
          </a:p>
          <a:p>
            <a:endParaRPr lang="en-US" b="1" dirty="0">
              <a:latin typeface="Calibri" pitchFamily="34" charset="0"/>
            </a:endParaRPr>
          </a:p>
        </p:txBody>
      </p:sp>
      <p:sp>
        <p:nvSpPr>
          <p:cNvPr id="3077" name="TextBox 5"/>
          <p:cNvSpPr txBox="1">
            <a:spLocks noChangeArrowheads="1"/>
          </p:cNvSpPr>
          <p:nvPr/>
        </p:nvSpPr>
        <p:spPr bwMode="auto">
          <a:xfrm>
            <a:off x="990600" y="838200"/>
            <a:ext cx="3429000" cy="1138773"/>
          </a:xfrm>
          <a:prstGeom prst="rect">
            <a:avLst/>
          </a:prstGeom>
          <a:solidFill>
            <a:srgbClr val="CCFF99"/>
          </a:solidFill>
          <a:ln w="76200">
            <a:solidFill>
              <a:srgbClr val="63FE2C"/>
            </a:solidFill>
            <a:miter lim="800000"/>
            <a:headEnd/>
            <a:tailEnd/>
          </a:ln>
        </p:spPr>
        <p:txBody>
          <a:bodyPr wrap="square" lIns="45720" rIns="45720">
            <a:spAutoFit/>
          </a:bodyPr>
          <a:lstStyle/>
          <a:p>
            <a:r>
              <a:rPr lang="en-US" sz="1400" b="1" dirty="0">
                <a:solidFill>
                  <a:srgbClr val="23010C"/>
                </a:solidFill>
                <a:latin typeface="Calibri" pitchFamily="34" charset="0"/>
              </a:rPr>
              <a:t>Statement </a:t>
            </a:r>
            <a:r>
              <a:rPr lang="en-US" sz="1400" b="1" dirty="0" smtClean="0">
                <a:solidFill>
                  <a:srgbClr val="23010C"/>
                </a:solidFill>
                <a:latin typeface="Calibri" pitchFamily="34" charset="0"/>
              </a:rPr>
              <a:t>A: </a:t>
            </a:r>
            <a:endParaRPr lang="en-US" sz="1400" b="1" dirty="0">
              <a:solidFill>
                <a:srgbClr val="23010C"/>
              </a:solidFill>
              <a:latin typeface="Calibri" pitchFamily="34" charset="0"/>
            </a:endParaRPr>
          </a:p>
          <a:p>
            <a:r>
              <a:rPr lang="en-US" b="1" dirty="0" smtClean="0">
                <a:solidFill>
                  <a:srgbClr val="23010C"/>
                </a:solidFill>
                <a:latin typeface="Calibri" pitchFamily="34" charset="0"/>
              </a:rPr>
              <a:t>Climate change requires us to change our way of life such as driving less or living more simply. </a:t>
            </a:r>
            <a:endParaRPr lang="en-US" b="1" dirty="0">
              <a:solidFill>
                <a:srgbClr val="23010C"/>
              </a:solidFill>
              <a:latin typeface="Calibri" pitchFamily="34" charset="0"/>
            </a:endParaRPr>
          </a:p>
        </p:txBody>
      </p:sp>
      <p:sp>
        <p:nvSpPr>
          <p:cNvPr id="3078" name="TextBox 6"/>
          <p:cNvSpPr txBox="1">
            <a:spLocks noChangeArrowheads="1"/>
          </p:cNvSpPr>
          <p:nvPr/>
        </p:nvSpPr>
        <p:spPr bwMode="auto">
          <a:xfrm>
            <a:off x="762000" y="0"/>
            <a:ext cx="7543800" cy="830997"/>
          </a:xfrm>
          <a:prstGeom prst="rect">
            <a:avLst/>
          </a:prstGeom>
          <a:noFill/>
          <a:ln w="9525">
            <a:noFill/>
            <a:miter lim="800000"/>
            <a:headEnd/>
            <a:tailEnd/>
          </a:ln>
        </p:spPr>
        <p:txBody>
          <a:bodyPr wrap="square">
            <a:spAutoFit/>
          </a:bodyPr>
          <a:lstStyle/>
          <a:p>
            <a:pPr algn="ctr"/>
            <a:r>
              <a:rPr lang="en-US" sz="2400" b="1" dirty="0">
                <a:latin typeface="Calibri" pitchFamily="34" charset="0"/>
              </a:rPr>
              <a:t>Which statement comes closest to your view? </a:t>
            </a:r>
          </a:p>
          <a:p>
            <a:pPr algn="ctr"/>
            <a:r>
              <a:rPr lang="en-US" dirty="0">
                <a:latin typeface="Calibri" pitchFamily="34" charset="0"/>
              </a:rPr>
              <a:t>(statements always rotate)</a:t>
            </a:r>
            <a:endParaRPr lang="en-US" sz="2400" b="1" dirty="0">
              <a:latin typeface="Calibri" pitchFamily="34" charset="0"/>
            </a:endParaRPr>
          </a:p>
        </p:txBody>
      </p:sp>
      <p:sp>
        <p:nvSpPr>
          <p:cNvPr id="3079" name="TextBox 7"/>
          <p:cNvSpPr txBox="1">
            <a:spLocks noChangeArrowheads="1"/>
          </p:cNvSpPr>
          <p:nvPr/>
        </p:nvSpPr>
        <p:spPr bwMode="auto">
          <a:xfrm>
            <a:off x="8305800" y="0"/>
            <a:ext cx="838200" cy="338138"/>
          </a:xfrm>
          <a:prstGeom prst="rect">
            <a:avLst/>
          </a:prstGeom>
          <a:noFill/>
          <a:ln w="9525">
            <a:noFill/>
            <a:miter lim="800000"/>
            <a:headEnd/>
            <a:tailEnd/>
          </a:ln>
        </p:spPr>
        <p:txBody>
          <a:bodyPr>
            <a:spAutoFit/>
          </a:bodyPr>
          <a:lstStyle/>
          <a:p>
            <a:r>
              <a:rPr lang="en-US" sz="1600" dirty="0" smtClean="0">
                <a:latin typeface="Calibri" pitchFamily="34" charset="0"/>
              </a:rPr>
              <a:t>S1-Q32</a:t>
            </a:r>
            <a:endParaRPr lang="en-US" sz="1600" dirty="0">
              <a:latin typeface="Calibri" pitchFamily="34" charset="0"/>
            </a:endParaRPr>
          </a:p>
        </p:txBody>
      </p:sp>
      <p:sp>
        <p:nvSpPr>
          <p:cNvPr id="9" name="TextBox 8"/>
          <p:cNvSpPr txBox="1"/>
          <p:nvPr/>
        </p:nvSpPr>
        <p:spPr>
          <a:xfrm>
            <a:off x="0" y="0"/>
            <a:ext cx="438150" cy="369332"/>
          </a:xfrm>
          <a:prstGeom prst="rect">
            <a:avLst/>
          </a:prstGeom>
          <a:noFill/>
        </p:spPr>
        <p:txBody>
          <a:bodyPr wrap="square" rtlCol="0">
            <a:spAutoFit/>
          </a:bodyPr>
          <a:lstStyle/>
          <a:p>
            <a:r>
              <a:rPr lang="en-US" dirty="0" smtClean="0"/>
              <a:t>7</a:t>
            </a:r>
            <a:endParaRPr lang="en-US" dirty="0"/>
          </a:p>
        </p:txBody>
      </p:sp>
      <p:sp>
        <p:nvSpPr>
          <p:cNvPr id="10" name="Slide Number Placeholder 9"/>
          <p:cNvSpPr>
            <a:spLocks noGrp="1"/>
          </p:cNvSpPr>
          <p:nvPr>
            <p:ph type="sldNum" sz="quarter" idx="12"/>
          </p:nvPr>
        </p:nvSpPr>
        <p:spPr/>
        <p:txBody>
          <a:bodyPr/>
          <a:lstStyle/>
          <a:p>
            <a:pPr>
              <a:defRPr/>
            </a:pPr>
            <a:fld id="{D8B555DC-1059-402C-A116-412289C90026}"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3"/>
          <p:cNvSpPr txBox="1">
            <a:spLocks noChangeArrowheads="1"/>
          </p:cNvSpPr>
          <p:nvPr/>
        </p:nvSpPr>
        <p:spPr bwMode="auto">
          <a:xfrm>
            <a:off x="7543800" y="0"/>
            <a:ext cx="1600200" cy="338554"/>
          </a:xfrm>
          <a:prstGeom prst="rect">
            <a:avLst/>
          </a:prstGeom>
          <a:noFill/>
          <a:ln w="9525">
            <a:noFill/>
            <a:miter lim="800000"/>
            <a:headEnd/>
            <a:tailEnd/>
          </a:ln>
        </p:spPr>
        <p:txBody>
          <a:bodyPr wrap="square">
            <a:spAutoFit/>
          </a:bodyPr>
          <a:lstStyle/>
          <a:p>
            <a:r>
              <a:rPr lang="en-US" sz="1600" dirty="0" smtClean="0">
                <a:latin typeface="Calibri" pitchFamily="34" charset="0"/>
              </a:rPr>
              <a:t>S1-Q28 n=2971</a:t>
            </a:r>
            <a:endParaRPr lang="en-US" sz="1600" dirty="0">
              <a:latin typeface="Calibri" pitchFamily="34" charset="0"/>
            </a:endParaRPr>
          </a:p>
        </p:txBody>
      </p:sp>
      <p:graphicFrame>
        <p:nvGraphicFramePr>
          <p:cNvPr id="16386" name="Content Placeholder 3"/>
          <p:cNvGraphicFramePr>
            <a:graphicFrameLocks noGrp="1"/>
          </p:cNvGraphicFramePr>
          <p:nvPr>
            <p:ph idx="4294967295"/>
          </p:nvPr>
        </p:nvGraphicFramePr>
        <p:xfrm>
          <a:off x="406400" y="1778000"/>
          <a:ext cx="8432800" cy="4165600"/>
        </p:xfrm>
        <a:graphic>
          <a:graphicData uri="http://schemas.openxmlformats.org/presentationml/2006/ole">
            <p:oleObj spid="_x0000_s486402" name="Chart" r:id="rId4" imgW="5819775" imgH="3495675" progId="Excel.Sheet.8">
              <p:embed/>
            </p:oleObj>
          </a:graphicData>
        </a:graphic>
      </p:graphicFrame>
      <p:sp>
        <p:nvSpPr>
          <p:cNvPr id="16388" name="TextBox 4"/>
          <p:cNvSpPr txBox="1">
            <a:spLocks noChangeArrowheads="1"/>
          </p:cNvSpPr>
          <p:nvPr/>
        </p:nvSpPr>
        <p:spPr bwMode="auto">
          <a:xfrm>
            <a:off x="609600" y="685800"/>
            <a:ext cx="2743200" cy="984885"/>
          </a:xfrm>
          <a:prstGeom prst="rect">
            <a:avLst/>
          </a:prstGeom>
          <a:solidFill>
            <a:schemeClr val="accent3">
              <a:lumMod val="20000"/>
              <a:lumOff val="80000"/>
            </a:schemeClr>
          </a:solidFill>
          <a:ln w="76200">
            <a:solidFill>
              <a:schemeClr val="accent2"/>
            </a:solidFill>
            <a:miter lim="800000"/>
            <a:headEnd/>
            <a:tailEnd/>
          </a:ln>
        </p:spPr>
        <p:txBody>
          <a:bodyPr>
            <a:spAutoFit/>
          </a:bodyPr>
          <a:lstStyle/>
          <a:p>
            <a:r>
              <a:rPr lang="en-US" b="1" dirty="0">
                <a:solidFill>
                  <a:srgbClr val="23010C"/>
                </a:solidFill>
                <a:latin typeface="Calibri" pitchFamily="34" charset="0"/>
              </a:rPr>
              <a:t>Statement A: </a:t>
            </a:r>
          </a:p>
          <a:p>
            <a:r>
              <a:rPr lang="en-US" sz="2000" b="1" dirty="0">
                <a:solidFill>
                  <a:srgbClr val="23010C"/>
                </a:solidFill>
                <a:latin typeface="Calibri" pitchFamily="34" charset="0"/>
              </a:rPr>
              <a:t>We should invest more in roads for cars</a:t>
            </a:r>
          </a:p>
        </p:txBody>
      </p:sp>
      <p:sp>
        <p:nvSpPr>
          <p:cNvPr id="16389" name="TextBox 5"/>
          <p:cNvSpPr txBox="1">
            <a:spLocks noChangeArrowheads="1"/>
          </p:cNvSpPr>
          <p:nvPr/>
        </p:nvSpPr>
        <p:spPr bwMode="auto">
          <a:xfrm>
            <a:off x="3657600" y="685800"/>
            <a:ext cx="2743200" cy="984885"/>
          </a:xfrm>
          <a:prstGeom prst="rect">
            <a:avLst/>
          </a:prstGeom>
          <a:solidFill>
            <a:schemeClr val="tx2">
              <a:lumMod val="20000"/>
              <a:lumOff val="80000"/>
            </a:schemeClr>
          </a:solidFill>
          <a:ln w="76200">
            <a:solidFill>
              <a:srgbClr val="30B301"/>
            </a:solidFill>
            <a:miter lim="800000"/>
            <a:headEnd/>
            <a:tailEnd/>
          </a:ln>
        </p:spPr>
        <p:txBody>
          <a:bodyPr>
            <a:spAutoFit/>
          </a:bodyPr>
          <a:lstStyle/>
          <a:p>
            <a:r>
              <a:rPr lang="en-US" b="1" dirty="0">
                <a:solidFill>
                  <a:srgbClr val="23010C"/>
                </a:solidFill>
                <a:latin typeface="Calibri" pitchFamily="34" charset="0"/>
              </a:rPr>
              <a:t>Statement B: </a:t>
            </a:r>
          </a:p>
          <a:p>
            <a:r>
              <a:rPr lang="en-US" sz="2000" b="1" dirty="0">
                <a:solidFill>
                  <a:srgbClr val="23010C"/>
                </a:solidFill>
                <a:latin typeface="Calibri" pitchFamily="34" charset="0"/>
              </a:rPr>
              <a:t>We should invest more in public transit</a:t>
            </a:r>
          </a:p>
        </p:txBody>
      </p:sp>
      <p:sp>
        <p:nvSpPr>
          <p:cNvPr id="16390" name="TextBox 1"/>
          <p:cNvSpPr txBox="1">
            <a:spLocks noChangeArrowheads="1"/>
          </p:cNvSpPr>
          <p:nvPr/>
        </p:nvSpPr>
        <p:spPr bwMode="auto">
          <a:xfrm>
            <a:off x="-533400" y="0"/>
            <a:ext cx="9677400" cy="457200"/>
          </a:xfrm>
          <a:prstGeom prst="rect">
            <a:avLst/>
          </a:prstGeom>
          <a:noFill/>
          <a:ln w="9525">
            <a:noFill/>
            <a:miter lim="800000"/>
            <a:headEnd/>
            <a:tailEnd/>
          </a:ln>
        </p:spPr>
        <p:txBody>
          <a:bodyPr>
            <a:spAutoFit/>
          </a:bodyPr>
          <a:lstStyle/>
          <a:p>
            <a:pPr algn="ctr"/>
            <a:r>
              <a:rPr lang="en-US" sz="2400" b="1">
                <a:latin typeface="Calibri" pitchFamily="34" charset="0"/>
              </a:rPr>
              <a:t>Which statement comes closest to your view?</a:t>
            </a:r>
            <a:r>
              <a:rPr lang="en-US" sz="2200" b="1">
                <a:latin typeface="Calibri" pitchFamily="34" charset="0"/>
              </a:rPr>
              <a:t>  </a:t>
            </a:r>
            <a:endParaRPr lang="en-US" b="1">
              <a:latin typeface="Calibri" pitchFamily="34" charset="0"/>
            </a:endParaRPr>
          </a:p>
        </p:txBody>
      </p:sp>
      <p:sp>
        <p:nvSpPr>
          <p:cNvPr id="16391" name="Text Box 7"/>
          <p:cNvSpPr txBox="1">
            <a:spLocks noChangeArrowheads="1"/>
          </p:cNvSpPr>
          <p:nvPr/>
        </p:nvSpPr>
        <p:spPr bwMode="auto">
          <a:xfrm>
            <a:off x="6629400" y="762000"/>
            <a:ext cx="2209800" cy="833438"/>
          </a:xfrm>
          <a:prstGeom prst="rect">
            <a:avLst/>
          </a:prstGeom>
          <a:noFill/>
          <a:ln w="9525">
            <a:solidFill>
              <a:srgbClr val="000000"/>
            </a:solidFill>
            <a:miter lim="800000"/>
            <a:headEnd/>
            <a:tailEnd/>
          </a:ln>
        </p:spPr>
        <p:txBody>
          <a:bodyPr tIns="0" rIns="0" bIns="0">
            <a:spAutoFit/>
          </a:bodyPr>
          <a:lstStyle/>
          <a:p>
            <a:r>
              <a:rPr lang="en-US"/>
              <a:t>Tone Key:</a:t>
            </a:r>
          </a:p>
          <a:p>
            <a:r>
              <a:rPr lang="en-US"/>
              <a:t>Light: Lean towards</a:t>
            </a:r>
          </a:p>
          <a:p>
            <a:r>
              <a:rPr lang="en-US"/>
              <a:t>Dark: Feel strongly</a:t>
            </a:r>
          </a:p>
        </p:txBody>
      </p:sp>
      <p:sp>
        <p:nvSpPr>
          <p:cNvPr id="10" name="Slide Number Placeholder 9"/>
          <p:cNvSpPr>
            <a:spLocks noGrp="1"/>
          </p:cNvSpPr>
          <p:nvPr>
            <p:ph type="sldNum" sz="quarter" idx="12"/>
          </p:nvPr>
        </p:nvSpPr>
        <p:spPr/>
        <p:txBody>
          <a:bodyPr/>
          <a:lstStyle/>
          <a:p>
            <a:pPr>
              <a:defRPr/>
            </a:pPr>
            <a:fld id="{D8B555DC-1059-402C-A116-412289C90026}"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Content Placeholder 3"/>
          <p:cNvGraphicFramePr>
            <a:graphicFrameLocks noGrp="1"/>
          </p:cNvGraphicFramePr>
          <p:nvPr>
            <p:ph idx="4294967295"/>
          </p:nvPr>
        </p:nvGraphicFramePr>
        <p:xfrm>
          <a:off x="0" y="1524000"/>
          <a:ext cx="9144000" cy="4724400"/>
        </p:xfrm>
        <a:graphic>
          <a:graphicData uri="http://schemas.openxmlformats.org/presentationml/2006/ole">
            <p:oleObj spid="_x0000_s487426" name="Worksheet" r:id="rId4" imgW="6019920" imgH="3533865" progId="Excel.Sheet.8">
              <p:embed/>
            </p:oleObj>
          </a:graphicData>
        </a:graphic>
      </p:graphicFrame>
      <p:sp>
        <p:nvSpPr>
          <p:cNvPr id="3076" name="TextBox 4"/>
          <p:cNvSpPr txBox="1">
            <a:spLocks noChangeArrowheads="1"/>
          </p:cNvSpPr>
          <p:nvPr/>
        </p:nvSpPr>
        <p:spPr bwMode="auto">
          <a:xfrm>
            <a:off x="1066800" y="838200"/>
            <a:ext cx="3429000" cy="861774"/>
          </a:xfrm>
          <a:prstGeom prst="rect">
            <a:avLst/>
          </a:prstGeom>
          <a:solidFill>
            <a:srgbClr val="FFCC66"/>
          </a:solidFill>
          <a:ln w="76200">
            <a:solidFill>
              <a:schemeClr val="accent2"/>
            </a:solidFill>
            <a:miter lim="800000"/>
            <a:headEnd/>
            <a:tailEnd/>
          </a:ln>
        </p:spPr>
        <p:txBody>
          <a:bodyPr>
            <a:spAutoFit/>
          </a:bodyPr>
          <a:lstStyle/>
          <a:p>
            <a:r>
              <a:rPr lang="en-US" sz="1400" b="1" dirty="0">
                <a:solidFill>
                  <a:srgbClr val="23010C"/>
                </a:solidFill>
                <a:latin typeface="Calibri" pitchFamily="34" charset="0"/>
              </a:rPr>
              <a:t>Statement A: </a:t>
            </a:r>
          </a:p>
          <a:p>
            <a:r>
              <a:rPr lang="en-US" b="1" dirty="0" smtClean="0">
                <a:solidFill>
                  <a:srgbClr val="23010C"/>
                </a:solidFill>
                <a:latin typeface="Calibri" pitchFamily="34" charset="0"/>
              </a:rPr>
              <a:t>We should invest more in roads for cars</a:t>
            </a:r>
            <a:endParaRPr lang="en-US" b="1" dirty="0">
              <a:solidFill>
                <a:srgbClr val="23010C"/>
              </a:solidFill>
              <a:latin typeface="Calibri" pitchFamily="34" charset="0"/>
            </a:endParaRPr>
          </a:p>
        </p:txBody>
      </p:sp>
      <p:sp>
        <p:nvSpPr>
          <p:cNvPr id="3077" name="TextBox 5"/>
          <p:cNvSpPr txBox="1">
            <a:spLocks noChangeArrowheads="1"/>
          </p:cNvSpPr>
          <p:nvPr/>
        </p:nvSpPr>
        <p:spPr bwMode="auto">
          <a:xfrm>
            <a:off x="5334000" y="838200"/>
            <a:ext cx="3200400" cy="861774"/>
          </a:xfrm>
          <a:prstGeom prst="rect">
            <a:avLst/>
          </a:prstGeom>
          <a:solidFill>
            <a:srgbClr val="CCFF99"/>
          </a:solidFill>
          <a:ln w="76200">
            <a:solidFill>
              <a:srgbClr val="63FE2C"/>
            </a:solidFill>
            <a:miter lim="800000"/>
            <a:headEnd/>
            <a:tailEnd/>
          </a:ln>
        </p:spPr>
        <p:txBody>
          <a:bodyPr lIns="45720" rIns="45720">
            <a:spAutoFit/>
          </a:bodyPr>
          <a:lstStyle/>
          <a:p>
            <a:r>
              <a:rPr lang="en-US" sz="1400" b="1" dirty="0">
                <a:solidFill>
                  <a:srgbClr val="23010C"/>
                </a:solidFill>
                <a:latin typeface="Calibri" pitchFamily="34" charset="0"/>
              </a:rPr>
              <a:t>Statement B: </a:t>
            </a:r>
          </a:p>
          <a:p>
            <a:r>
              <a:rPr lang="en-US" b="1" dirty="0" smtClean="0">
                <a:solidFill>
                  <a:srgbClr val="23010C"/>
                </a:solidFill>
                <a:latin typeface="Calibri" pitchFamily="34" charset="0"/>
              </a:rPr>
              <a:t>We should invest more in public transit</a:t>
            </a:r>
            <a:endParaRPr lang="en-US" b="1" dirty="0">
              <a:solidFill>
                <a:srgbClr val="23010C"/>
              </a:solidFill>
              <a:latin typeface="Calibri" pitchFamily="34" charset="0"/>
            </a:endParaRPr>
          </a:p>
        </p:txBody>
      </p:sp>
      <p:sp>
        <p:nvSpPr>
          <p:cNvPr id="3078" name="TextBox 6"/>
          <p:cNvSpPr txBox="1">
            <a:spLocks noChangeArrowheads="1"/>
          </p:cNvSpPr>
          <p:nvPr/>
        </p:nvSpPr>
        <p:spPr bwMode="auto">
          <a:xfrm>
            <a:off x="533400" y="0"/>
            <a:ext cx="7772400" cy="830997"/>
          </a:xfrm>
          <a:prstGeom prst="rect">
            <a:avLst/>
          </a:prstGeom>
          <a:noFill/>
          <a:ln w="9525">
            <a:noFill/>
            <a:miter lim="800000"/>
            <a:headEnd/>
            <a:tailEnd/>
          </a:ln>
        </p:spPr>
        <p:txBody>
          <a:bodyPr>
            <a:spAutoFit/>
          </a:bodyPr>
          <a:lstStyle/>
          <a:p>
            <a:pPr algn="ctr"/>
            <a:r>
              <a:rPr lang="en-US" sz="2400" b="1" dirty="0">
                <a:solidFill>
                  <a:srgbClr val="23010C"/>
                </a:solidFill>
                <a:latin typeface="Calibri" pitchFamily="34" charset="0"/>
              </a:rPr>
              <a:t>Which statement comes closest to your view? </a:t>
            </a:r>
          </a:p>
          <a:p>
            <a:pPr algn="ctr"/>
            <a:r>
              <a:rPr lang="en-US" dirty="0">
                <a:solidFill>
                  <a:srgbClr val="23010C"/>
                </a:solidFill>
                <a:latin typeface="Calibri" pitchFamily="34" charset="0"/>
              </a:rPr>
              <a:t>(statements always rotate)</a:t>
            </a:r>
            <a:endParaRPr lang="en-US" sz="2400" b="1" dirty="0">
              <a:solidFill>
                <a:srgbClr val="23010C"/>
              </a:solidFill>
              <a:latin typeface="Calibri" pitchFamily="34" charset="0"/>
            </a:endParaRPr>
          </a:p>
        </p:txBody>
      </p:sp>
      <p:sp>
        <p:nvSpPr>
          <p:cNvPr id="3079" name="TextBox 7"/>
          <p:cNvSpPr txBox="1">
            <a:spLocks noChangeArrowheads="1"/>
          </p:cNvSpPr>
          <p:nvPr/>
        </p:nvSpPr>
        <p:spPr bwMode="auto">
          <a:xfrm>
            <a:off x="8305800" y="0"/>
            <a:ext cx="838200" cy="338138"/>
          </a:xfrm>
          <a:prstGeom prst="rect">
            <a:avLst/>
          </a:prstGeom>
          <a:noFill/>
          <a:ln w="9525">
            <a:noFill/>
            <a:miter lim="800000"/>
            <a:headEnd/>
            <a:tailEnd/>
          </a:ln>
        </p:spPr>
        <p:txBody>
          <a:bodyPr>
            <a:spAutoFit/>
          </a:bodyPr>
          <a:lstStyle/>
          <a:p>
            <a:r>
              <a:rPr lang="en-US" sz="1600">
                <a:latin typeface="Calibri" pitchFamily="34" charset="0"/>
              </a:rPr>
              <a:t>S1-Q27</a:t>
            </a:r>
          </a:p>
        </p:txBody>
      </p:sp>
      <p:sp>
        <p:nvSpPr>
          <p:cNvPr id="8" name="Slide Number Placeholder 7"/>
          <p:cNvSpPr>
            <a:spLocks noGrp="1"/>
          </p:cNvSpPr>
          <p:nvPr>
            <p:ph type="sldNum" sz="quarter" idx="12"/>
          </p:nvPr>
        </p:nvSpPr>
        <p:spPr/>
        <p:txBody>
          <a:bodyPr/>
          <a:lstStyle/>
          <a:p>
            <a:pPr>
              <a:defRPr/>
            </a:pPr>
            <a:fld id="{D8B555DC-1059-402C-A116-412289C90026}"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DHM Template">
      <a:dk1>
        <a:srgbClr val="464646"/>
      </a:dk1>
      <a:lt1>
        <a:sysClr val="window" lastClr="FFFFFF"/>
      </a:lt1>
      <a:dk2>
        <a:srgbClr val="5A8500"/>
      </a:dk2>
      <a:lt2>
        <a:srgbClr val="FFFFFF"/>
      </a:lt2>
      <a:accent1>
        <a:srgbClr val="72A900"/>
      </a:accent1>
      <a:accent2>
        <a:srgbClr val="FF9159"/>
      </a:accent2>
      <a:accent3>
        <a:srgbClr val="EA4F00"/>
      </a:accent3>
      <a:accent4>
        <a:srgbClr val="007F82"/>
      </a:accent4>
      <a:accent5>
        <a:srgbClr val="4CCED1"/>
      </a:accent5>
      <a:accent6>
        <a:srgbClr val="D4BC9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DHM Template">
      <a:dk1>
        <a:srgbClr val="464646"/>
      </a:dk1>
      <a:lt1>
        <a:sysClr val="window" lastClr="FFFFFF"/>
      </a:lt1>
      <a:dk2>
        <a:srgbClr val="5A8500"/>
      </a:dk2>
      <a:lt2>
        <a:srgbClr val="FFFFFF"/>
      </a:lt2>
      <a:accent1>
        <a:srgbClr val="72A900"/>
      </a:accent1>
      <a:accent2>
        <a:srgbClr val="FF9159"/>
      </a:accent2>
      <a:accent3>
        <a:srgbClr val="EA4F00"/>
      </a:accent3>
      <a:accent4>
        <a:srgbClr val="007F82"/>
      </a:accent4>
      <a:accent5>
        <a:srgbClr val="4CCED1"/>
      </a:accent5>
      <a:accent6>
        <a:srgbClr val="D4BC9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25488</TotalTime>
  <Words>2477</Words>
  <Application>Microsoft Office PowerPoint</Application>
  <PresentationFormat>On-screen Show (4:3)</PresentationFormat>
  <Paragraphs>333</Paragraphs>
  <Slides>46</Slides>
  <Notes>40</Notes>
  <HiddenSlides>0</HiddenSlides>
  <MMClips>0</MMClips>
  <ScaleCrop>false</ScaleCrop>
  <HeadingPairs>
    <vt:vector size="6" baseType="variant">
      <vt:variant>
        <vt:lpstr>Theme</vt:lpstr>
      </vt:variant>
      <vt:variant>
        <vt:i4>8</vt:i4>
      </vt:variant>
      <vt:variant>
        <vt:lpstr>Embedded OLE Servers</vt:lpstr>
      </vt:variant>
      <vt:variant>
        <vt:i4>4</vt:i4>
      </vt:variant>
      <vt:variant>
        <vt:lpstr>Slide Titles</vt:lpstr>
      </vt:variant>
      <vt:variant>
        <vt:i4>46</vt:i4>
      </vt:variant>
    </vt:vector>
  </HeadingPairs>
  <TitlesOfParts>
    <vt:vector size="58" baseType="lpstr">
      <vt:lpstr>1_Office Theme</vt:lpstr>
      <vt:lpstr>Custom Design</vt:lpstr>
      <vt:lpstr>Default Design</vt:lpstr>
      <vt:lpstr>2_Office Theme</vt:lpstr>
      <vt:lpstr>1_Default Design</vt:lpstr>
      <vt:lpstr>2_Default Design</vt:lpstr>
      <vt:lpstr>3_Default Design</vt:lpstr>
      <vt:lpstr>Office Theme</vt:lpstr>
      <vt:lpstr>Chart</vt:lpstr>
      <vt:lpstr>Slide</vt:lpstr>
      <vt:lpstr>Worksheet</vt:lpstr>
      <vt:lpstr>Microsoft Excel Chart</vt:lpstr>
      <vt:lpstr> THE CHALLENGE  Planetary Stability   for  Eugene City Club May 2, 2014   Tom Bowerman  PolicyInteractive Research www.policyinteractive.org  </vt:lpstr>
      <vt:lpstr>Some findings draw from Oregon Values &amp; Beliefs Project  </vt:lpstr>
      <vt:lpstr>Slide 3</vt:lpstr>
      <vt:lpstr>HERE ARE SOME STATEMENTS PEOPLE MAKE ABOUT CLIMATE CHANGE. INDICATE YOUR LEVEL OF AGREEMENT OR DISAGREEMENT FOREACH STATEMENT.</vt:lpstr>
      <vt:lpstr>World-view Items Using A/B Forced-choice Style:  Which statement do you agree with more even if neither represents your view exactly? (Ordering randomized &amp; A/B item rotates)</vt:lpstr>
      <vt:lpstr>Slide 6</vt:lpstr>
      <vt:lpstr>Slide 7</vt:lpstr>
      <vt:lpstr>Slide 8</vt:lpstr>
      <vt:lpstr>Slide 9</vt:lpstr>
      <vt:lpstr>Slide 10</vt:lpstr>
      <vt:lpstr>Slide 11</vt:lpstr>
      <vt:lpstr>Slide 12</vt:lpstr>
      <vt:lpstr>Slide 13</vt:lpstr>
      <vt:lpstr>Slide 14</vt:lpstr>
      <vt:lpstr>Impact =  Population x Affluence x Technology  IPAT</vt:lpstr>
      <vt:lpstr>Slide 16</vt:lpstr>
      <vt:lpstr>Political Party Ideology Comparison Compare - Global Warming : Consume less  PI November 2008 n=400 V4A/V1A   (% Combined Agreement of Sector)</vt:lpstr>
      <vt:lpstr>Cultural Ideology Comparison  Christian Conservative &amp; Environmentalist Compare Global Warming / Consume less  PI November 2008 n=400 V4A/V1A   (expressed as % Agreement of Sector)</vt:lpstr>
      <vt:lpstr>Slide 19</vt:lpstr>
      <vt:lpstr>Slide 20</vt:lpstr>
      <vt:lpstr>Slide 21</vt:lpstr>
      <vt:lpstr>Slide 22</vt:lpstr>
      <vt:lpstr>Slide 23</vt:lpstr>
      <vt:lpstr>“It is naive to ask consumers to voluntarily downscale, and give up their desires without offering them alternative dreams.” Tim Jackson, Sustainable Development Commission, U.K.</vt:lpstr>
      <vt:lpstr>One Measure of “hopes and dreams”: Life Satisfaction</vt:lpstr>
      <vt:lpstr>Income/Emissions/Life Satisfaction Nation (normalized) &amp; Oregon Compared</vt:lpstr>
      <vt:lpstr>Tons CO2 Emissions per Capita per Year Compared</vt:lpstr>
      <vt:lpstr>Tons CO2 Emissions per Capita per Year Compared – Consumption Based</vt:lpstr>
      <vt:lpstr>Income/Emissions/Life Satisfaction Four Nations &amp; Oregon Compared</vt:lpstr>
      <vt:lpstr>Slide 30</vt:lpstr>
      <vt:lpstr> Thinking it through:  </vt:lpstr>
      <vt:lpstr>Slide 32</vt:lpstr>
      <vt:lpstr>Slide 33</vt:lpstr>
      <vt:lpstr>Appendix 1: Message Frame Testing  City of Eugene Sustainability Goals 2012 </vt:lpstr>
      <vt:lpstr>(City of Eugene Sustainability Message Study   N=790 Internet Survey, PI 2012) Q4 Role of Consumption in Society</vt:lpstr>
      <vt:lpstr>If thoughtful consumption means:</vt:lpstr>
      <vt:lpstr>Q6. “Thoughtful Consumption” could mean:</vt:lpstr>
      <vt:lpstr>Eugene Message Frame Study</vt:lpstr>
      <vt:lpstr>Synthesized Message Frame Competition PI Feb 2012 N=692 - 5 votes per person, distribute any way, not required to use all votes</vt:lpstr>
      <vt:lpstr>Appendix 2 PUBLIC POLICY VIEWS</vt:lpstr>
      <vt:lpstr>Slide 41</vt:lpstr>
      <vt:lpstr>Slide 42</vt:lpstr>
      <vt:lpstr>Slide 43</vt:lpstr>
      <vt:lpstr>(How desirable or undesirable?) Reduce government regulations</vt:lpstr>
      <vt:lpstr>Slide 45</vt:lpstr>
      <vt:lpstr>Slide 46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OVB</dc:title>
  <dc:subject>Ore.Cons.Network</dc:subject>
  <dc:creator>Tom Bowerman</dc:creator>
  <cp:lastModifiedBy>Tom Bowerman</cp:lastModifiedBy>
  <cp:revision>534</cp:revision>
  <cp:lastPrinted>2013-10-27T21:46:15Z</cp:lastPrinted>
  <dcterms:created xsi:type="dcterms:W3CDTF">2013-06-19T22:21:12Z</dcterms:created>
  <dcterms:modified xsi:type="dcterms:W3CDTF">2014-05-02T17:28:41Z</dcterms:modified>
</cp:coreProperties>
</file>